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7" r:id="rId33"/>
    <p:sldId id="299" r:id="rId34"/>
    <p:sldId id="298" r:id="rId35"/>
    <p:sldId id="300" r:id="rId36"/>
    <p:sldId id="301" r:id="rId37"/>
    <p:sldId id="302" r:id="rId38"/>
    <p:sldId id="303" r:id="rId39"/>
    <p:sldId id="304" r:id="rId40"/>
    <p:sldId id="305" r:id="rId41"/>
    <p:sldId id="307" r:id="rId42"/>
    <p:sldId id="308" r:id="rId43"/>
    <p:sldId id="309" r:id="rId44"/>
    <p:sldId id="310" r:id="rId45"/>
    <p:sldId id="31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AppData\Local\Microsoft\Windows\Temporary%20Internet%20Files\Content.Outlook\3D6GFPL2\situatie%202008-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AppData\Local\Microsoft\Windows\Temporary%20Internet%20Files\Content.Outlook\3D6GFPL2\situatie%202008-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1"/>
          <c:order val="0"/>
          <c:tx>
            <c:strRef>
              <c:f>'situatie statistica 2008-2012'!$C$1:$C$3</c:f>
              <c:strCache>
                <c:ptCount val="1"/>
                <c:pt idx="0">
                  <c:v>Număr de furnizori de formare profesională noi, autorizaţi în fiecare an şi care nu au programe autorizate în anii anteriori Total</c:v>
                </c:pt>
              </c:strCache>
            </c:strRef>
          </c:tx>
          <c:cat>
            <c:strRef>
              <c:f>'situatie statistica 2008-2012'!$A$4:$A$9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TOTAL 2008- 2012</c:v>
                </c:pt>
              </c:strCache>
            </c:strRef>
          </c:cat>
          <c:val>
            <c:numRef>
              <c:f>'situatie statistica 2008-2012'!$C$4:$C$9</c:f>
              <c:numCache>
                <c:formatCode>#,##0</c:formatCode>
                <c:ptCount val="6"/>
                <c:pt idx="0">
                  <c:v>478</c:v>
                </c:pt>
                <c:pt idx="1">
                  <c:v>546</c:v>
                </c:pt>
                <c:pt idx="2">
                  <c:v>516</c:v>
                </c:pt>
                <c:pt idx="3">
                  <c:v>680</c:v>
                </c:pt>
                <c:pt idx="4">
                  <c:v>598</c:v>
                </c:pt>
                <c:pt idx="5">
                  <c:v>2818</c:v>
                </c:pt>
              </c:numCache>
            </c:numRef>
          </c:val>
        </c:ser>
        <c:ser>
          <c:idx val="2"/>
          <c:order val="1"/>
          <c:tx>
            <c:strRef>
              <c:f>'situatie statistica 2008-2012'!$D$1:$D$3</c:f>
              <c:strCache>
                <c:ptCount val="1"/>
                <c:pt idx="0">
                  <c:v>Număr de furnizori de formare profesională noi, autorizaţi în fiecare an şi care nu au programe autorizate în anii anteriori din care: publici</c:v>
                </c:pt>
              </c:strCache>
            </c:strRef>
          </c:tx>
          <c:cat>
            <c:strRef>
              <c:f>'situatie statistica 2008-2012'!$A$4:$A$9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TOTAL 2008- 2012</c:v>
                </c:pt>
              </c:strCache>
            </c:strRef>
          </c:cat>
          <c:val>
            <c:numRef>
              <c:f>'situatie statistica 2008-2012'!$D$4:$D$9</c:f>
              <c:numCache>
                <c:formatCode>#,##0</c:formatCode>
                <c:ptCount val="6"/>
                <c:pt idx="0">
                  <c:v>61</c:v>
                </c:pt>
                <c:pt idx="1">
                  <c:v>58</c:v>
                </c:pt>
                <c:pt idx="2">
                  <c:v>63</c:v>
                </c:pt>
                <c:pt idx="3">
                  <c:v>60</c:v>
                </c:pt>
                <c:pt idx="4">
                  <c:v>32</c:v>
                </c:pt>
                <c:pt idx="5">
                  <c:v>274</c:v>
                </c:pt>
              </c:numCache>
            </c:numRef>
          </c:val>
        </c:ser>
        <c:ser>
          <c:idx val="3"/>
          <c:order val="2"/>
          <c:tx>
            <c:strRef>
              <c:f>'situatie statistica 2008-2012'!$E$1:$E$3</c:f>
              <c:strCache>
                <c:ptCount val="1"/>
                <c:pt idx="0">
                  <c:v>Număr de furnizori de formare profesională noi, autorizaţi în fiecare an şi care nu au programe autorizate în anii anteriori din care: privaţi</c:v>
                </c:pt>
              </c:strCache>
            </c:strRef>
          </c:tx>
          <c:cat>
            <c:strRef>
              <c:f>'situatie statistica 2008-2012'!$A$4:$A$9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TOTAL 2008- 2012</c:v>
                </c:pt>
              </c:strCache>
            </c:strRef>
          </c:cat>
          <c:val>
            <c:numRef>
              <c:f>'situatie statistica 2008-2012'!$E$4:$E$9</c:f>
              <c:numCache>
                <c:formatCode>#,##0</c:formatCode>
                <c:ptCount val="6"/>
                <c:pt idx="0">
                  <c:v>411</c:v>
                </c:pt>
                <c:pt idx="1">
                  <c:v>486</c:v>
                </c:pt>
                <c:pt idx="2">
                  <c:v>371</c:v>
                </c:pt>
                <c:pt idx="3">
                  <c:v>586</c:v>
                </c:pt>
                <c:pt idx="4">
                  <c:v>562</c:v>
                </c:pt>
                <c:pt idx="5">
                  <c:v>2416</c:v>
                </c:pt>
              </c:numCache>
            </c:numRef>
          </c:val>
        </c:ser>
        <c:ser>
          <c:idx val="4"/>
          <c:order val="3"/>
          <c:tx>
            <c:strRef>
              <c:f>'situatie statistica 2008-2012'!$F$1:$F$3</c:f>
              <c:strCache>
                <c:ptCount val="1"/>
                <c:pt idx="0">
                  <c:v>Număr de furnizori de formare profesională noi, autorizaţi în fiecare an şi care nu au programe autorizate în anii anteriori din care: micşti</c:v>
                </c:pt>
              </c:strCache>
            </c:strRef>
          </c:tx>
          <c:cat>
            <c:strRef>
              <c:f>'situatie statistica 2008-2012'!$A$4:$A$9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TOTAL 2008- 2012</c:v>
                </c:pt>
              </c:strCache>
            </c:strRef>
          </c:cat>
          <c:val>
            <c:numRef>
              <c:f>'situatie statistica 2008-2012'!$F$4:$F$9</c:f>
              <c:numCache>
                <c:formatCode>#,##0</c:formatCode>
                <c:ptCount val="6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32</c:v>
                </c:pt>
                <c:pt idx="4">
                  <c:v>16</c:v>
                </c:pt>
                <c:pt idx="5">
                  <c:v>60</c:v>
                </c:pt>
              </c:numCache>
            </c:numRef>
          </c:val>
        </c:ser>
        <c:axId val="44484096"/>
        <c:axId val="44485632"/>
      </c:barChart>
      <c:catAx>
        <c:axId val="44484096"/>
        <c:scaling>
          <c:orientation val="minMax"/>
        </c:scaling>
        <c:axPos val="b"/>
        <c:tickLblPos val="nextTo"/>
        <c:crossAx val="44485632"/>
        <c:crosses val="autoZero"/>
        <c:auto val="1"/>
        <c:lblAlgn val="ctr"/>
        <c:lblOffset val="100"/>
      </c:catAx>
      <c:valAx>
        <c:axId val="44485632"/>
        <c:scaling>
          <c:orientation val="minMax"/>
        </c:scaling>
        <c:axPos val="l"/>
        <c:majorGridlines/>
        <c:numFmt formatCode="#,##0" sourceLinked="1"/>
        <c:tickLblPos val="nextTo"/>
        <c:crossAx val="4448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26010498687671"/>
          <c:y val="0.25339912510936136"/>
          <c:w val="0.33973989501312335"/>
          <c:h val="0.57986841644794451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'situatie statistica 2008-2012'!$B$1</c:f>
              <c:strCache>
                <c:ptCount val="1"/>
                <c:pt idx="0">
                  <c:v>Numărul de programe autorizate, anual</c:v>
                </c:pt>
              </c:strCache>
            </c:strRef>
          </c:tx>
          <c:cat>
            <c:strRef>
              <c:f>'situatie statistica 2008-2012'!$A$2:$A$9</c:f>
              <c:strCache>
                <c:ptCount val="8"/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TOTAL 2008- 2012</c:v>
                </c:pt>
              </c:strCache>
            </c:strRef>
          </c:cat>
          <c:val>
            <c:numRef>
              <c:f>'situatie statistica 2008-2012'!$B$2:$B$9</c:f>
              <c:numCache>
                <c:formatCode>General</c:formatCode>
                <c:ptCount val="8"/>
                <c:pt idx="2" formatCode="#,##0">
                  <c:v>3134</c:v>
                </c:pt>
                <c:pt idx="3" formatCode="#,##0">
                  <c:v>2672</c:v>
                </c:pt>
                <c:pt idx="4" formatCode="#,##0">
                  <c:v>2993</c:v>
                </c:pt>
                <c:pt idx="5" formatCode="#,##0">
                  <c:v>4405</c:v>
                </c:pt>
                <c:pt idx="6" formatCode="#,##0">
                  <c:v>3957</c:v>
                </c:pt>
                <c:pt idx="7" formatCode="#,##0">
                  <c:v>17161</c:v>
                </c:pt>
              </c:numCache>
            </c:numRef>
          </c:val>
        </c:ser>
        <c:axId val="44494208"/>
        <c:axId val="44831872"/>
      </c:barChart>
      <c:catAx>
        <c:axId val="44494208"/>
        <c:scaling>
          <c:orientation val="minMax"/>
        </c:scaling>
        <c:axPos val="b"/>
        <c:tickLblPos val="nextTo"/>
        <c:crossAx val="44831872"/>
        <c:crosses val="autoZero"/>
        <c:auto val="1"/>
        <c:lblAlgn val="ctr"/>
        <c:lblOffset val="100"/>
      </c:catAx>
      <c:valAx>
        <c:axId val="44831872"/>
        <c:scaling>
          <c:orientation val="minMax"/>
        </c:scaling>
        <c:axPos val="l"/>
        <c:majorGridlines/>
        <c:numFmt formatCode="General" sourceLinked="1"/>
        <c:tickLblPos val="nextTo"/>
        <c:crossAx val="4449420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4DF7-DC78-4B05-AA6D-91EEACE4F4D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4E10F-73FA-4490-9DFC-FE40EDB07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D2D53-34CC-4936-9C1D-6DC7674EAA20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2FCA8-C3B3-45BF-BCC2-2E93F114A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FCA8-C3B3-45BF-BCC2-2E93F114A64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37338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Chord 19"/>
          <p:cNvSpPr/>
          <p:nvPr userDrawn="1"/>
        </p:nvSpPr>
        <p:spPr>
          <a:xfrm rot="10800000">
            <a:off x="-2819399" y="0"/>
            <a:ext cx="5656660" cy="6858000"/>
          </a:xfrm>
          <a:prstGeom prst="chord">
            <a:avLst>
              <a:gd name="adj1" fmla="val 5371017"/>
              <a:gd name="adj2" fmla="val 1620719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>
            <a:off x="0" y="4153853"/>
            <a:ext cx="7376160" cy="4571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0" y="3897010"/>
            <a:ext cx="9144001" cy="21779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381000" y="3962399"/>
            <a:ext cx="8092440" cy="457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3581400" y="4038600"/>
            <a:ext cx="5395307" cy="457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BDB95B2-821C-4866-9BFC-E9BE9D9C3C9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632E3B9-1528-4BCF-B5F7-FCD5A219A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1"/>
            <a:ext cx="8458200" cy="160019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civil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648200"/>
            <a:ext cx="5257800" cy="17526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/>
              <a:t>A</a:t>
            </a:r>
            <a:r>
              <a:rPr lang="ro-RO" sz="2800" b="1" dirty="0" smtClean="0"/>
              <a:t>utoritatea </a:t>
            </a:r>
            <a:r>
              <a:rPr lang="en-US" sz="2800" b="1" dirty="0" smtClean="0"/>
              <a:t>N</a:t>
            </a:r>
            <a:r>
              <a:rPr lang="ro-RO" sz="2800" b="1" dirty="0" smtClean="0"/>
              <a:t>ațională pentru </a:t>
            </a:r>
            <a:r>
              <a:rPr lang="en-US" sz="2800" b="1" dirty="0" smtClean="0"/>
              <a:t>C</a:t>
            </a:r>
            <a:r>
              <a:rPr lang="ro-RO" sz="2800" b="1" dirty="0" smtClean="0"/>
              <a:t>alificări</a:t>
            </a:r>
          </a:p>
          <a:p>
            <a:pPr algn="r"/>
            <a:r>
              <a:rPr lang="en-US" sz="2800" i="1" dirty="0" smtClean="0"/>
              <a:t>Prof</a:t>
            </a:r>
            <a:r>
              <a:rPr lang="ro-RO" sz="2800" i="1" dirty="0" smtClean="0"/>
              <a:t>.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univ</a:t>
            </a:r>
            <a:r>
              <a:rPr lang="en-US" sz="2800" i="1" dirty="0" smtClean="0"/>
              <a:t>.</a:t>
            </a:r>
            <a:r>
              <a:rPr lang="ro-RO" sz="2800" i="1" dirty="0" smtClean="0"/>
              <a:t> </a:t>
            </a:r>
            <a:r>
              <a:rPr lang="en-US" sz="2800" i="1" dirty="0" err="1" smtClean="0"/>
              <a:t>Nicolae</a:t>
            </a:r>
            <a:r>
              <a:rPr lang="en-US" sz="2800" i="1" dirty="0" smtClean="0"/>
              <a:t> Post</a:t>
            </a:r>
            <a:r>
              <a:rPr lang="ro-RO" sz="2800" i="1" dirty="0" smtClean="0"/>
              <a:t>ă</a:t>
            </a:r>
            <a:r>
              <a:rPr lang="en-US" sz="2800" i="1" dirty="0" err="1" smtClean="0"/>
              <a:t>varu</a:t>
            </a:r>
            <a:r>
              <a:rPr lang="en-US" sz="2800" i="1" dirty="0" smtClean="0"/>
              <a:t> </a:t>
            </a:r>
          </a:p>
          <a:p>
            <a:pPr algn="r"/>
            <a:r>
              <a:rPr lang="en-US" sz="2800" i="1" dirty="0" smtClean="0"/>
              <a:t>Dir</a:t>
            </a:r>
            <a:r>
              <a:rPr lang="ro-RO" sz="2800" i="1" dirty="0" smtClean="0"/>
              <a:t>ector </a:t>
            </a:r>
            <a:r>
              <a:rPr lang="en-US" sz="2800" i="1" dirty="0" smtClean="0"/>
              <a:t>gen</a:t>
            </a:r>
            <a:r>
              <a:rPr lang="ro-RO" sz="2800" i="1" dirty="0" smtClean="0"/>
              <a:t>eral a</a:t>
            </a:r>
            <a:r>
              <a:rPr lang="en-US" sz="2800" i="1" dirty="0" err="1" smtClean="0"/>
              <a:t>djunct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II.Calificarea</a:t>
            </a:r>
            <a:r>
              <a:rPr lang="en-US" b="1" dirty="0" smtClean="0"/>
              <a:t> –Element al </a:t>
            </a:r>
            <a:r>
              <a:rPr lang="en-US" b="1" dirty="0" err="1" smtClean="0"/>
              <a:t>Educatiei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Dezvoltarii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ro-RO" b="1" i="1" dirty="0" smtClean="0"/>
              <a:t>	</a:t>
            </a:r>
            <a:r>
              <a:rPr lang="en-US" b="1" i="1" dirty="0" err="1" smtClean="0"/>
              <a:t>Crearea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locuri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munca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pentru</a:t>
            </a:r>
            <a:r>
              <a:rPr lang="en-US" b="1" i="1" dirty="0" smtClean="0"/>
              <a:t> </a:t>
            </a:r>
            <a:r>
              <a:rPr lang="en-US" b="1" i="1" dirty="0" err="1" smtClean="0"/>
              <a:t>oameni</a:t>
            </a:r>
            <a:r>
              <a:rPr lang="en-US" b="1" i="1" dirty="0" smtClean="0"/>
              <a:t> </a:t>
            </a:r>
            <a:r>
              <a:rPr lang="en-US" b="1" i="1" dirty="0" err="1" smtClean="0"/>
              <a:t>calificati</a:t>
            </a:r>
            <a:r>
              <a:rPr lang="en-US" b="1" i="1" dirty="0" smtClean="0"/>
              <a:t> </a:t>
            </a:r>
            <a:r>
              <a:rPr lang="en-US" b="1" i="1" dirty="0" err="1" smtClean="0"/>
              <a:t>ar</a:t>
            </a:r>
            <a:r>
              <a:rPr lang="en-US" b="1" i="1" dirty="0" smtClean="0"/>
              <a:t> </a:t>
            </a:r>
            <a:r>
              <a:rPr lang="en-US" b="1" i="1" dirty="0" err="1" smtClean="0"/>
              <a:t>trebui</a:t>
            </a:r>
            <a:r>
              <a:rPr lang="en-US" b="1" i="1" dirty="0" smtClean="0"/>
              <a:t> </a:t>
            </a:r>
            <a:r>
              <a:rPr lang="en-US" b="1" i="1" dirty="0" err="1" smtClean="0"/>
              <a:t>sa</a:t>
            </a:r>
            <a:r>
              <a:rPr lang="en-US" b="1" i="1" dirty="0" smtClean="0"/>
              <a:t> fie </a:t>
            </a:r>
            <a:r>
              <a:rPr lang="en-US" b="1" i="1" dirty="0" err="1" smtClean="0"/>
              <a:t>scopul</a:t>
            </a:r>
            <a:r>
              <a:rPr lang="en-US" b="1" i="1" dirty="0" smtClean="0"/>
              <a:t> </a:t>
            </a:r>
            <a:r>
              <a:rPr lang="en-US" b="1" i="1" dirty="0" err="1" smtClean="0"/>
              <a:t>esential</a:t>
            </a:r>
            <a:r>
              <a:rPr lang="en-US" b="1" i="1" dirty="0" smtClean="0"/>
              <a:t> al </a:t>
            </a:r>
            <a:r>
              <a:rPr lang="en-US" b="1" i="1" dirty="0" err="1" smtClean="0"/>
              <a:t>oricarei</a:t>
            </a:r>
            <a:r>
              <a:rPr lang="en-US" b="1" i="1" dirty="0" smtClean="0"/>
              <a:t>  </a:t>
            </a:r>
            <a:r>
              <a:rPr lang="en-US" b="1" i="1" dirty="0" err="1" smtClean="0"/>
              <a:t>guvernari</a:t>
            </a:r>
            <a:r>
              <a:rPr lang="ro-RO" b="1" i="1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II.Calificarea</a:t>
            </a:r>
            <a:r>
              <a:rPr lang="en-US" b="1" dirty="0" smtClean="0"/>
              <a:t> –Element al </a:t>
            </a:r>
            <a:r>
              <a:rPr lang="en-US" b="1" dirty="0" err="1" smtClean="0"/>
              <a:t>Educatiei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Dezvoltarii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495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000" dirty="0" err="1" smtClean="0"/>
              <a:t>Putem</a:t>
            </a:r>
            <a:r>
              <a:rPr lang="en-US" sz="3000" dirty="0" smtClean="0"/>
              <a:t> </a:t>
            </a:r>
            <a:r>
              <a:rPr lang="en-US" sz="3000" dirty="0" err="1" smtClean="0"/>
              <a:t>afirma</a:t>
            </a:r>
            <a:r>
              <a:rPr lang="en-US" sz="3000" dirty="0" smtClean="0"/>
              <a:t> </a:t>
            </a:r>
            <a:r>
              <a:rPr lang="en-US" sz="3000" dirty="0" err="1" smtClean="0"/>
              <a:t>fara</a:t>
            </a:r>
            <a:r>
              <a:rPr lang="en-US" sz="3000" dirty="0" smtClean="0"/>
              <a:t> </a:t>
            </a:r>
            <a:r>
              <a:rPr lang="en-US" sz="3000" dirty="0" err="1" smtClean="0"/>
              <a:t>sa</a:t>
            </a:r>
            <a:r>
              <a:rPr lang="en-US" sz="3000" dirty="0" smtClean="0"/>
              <a:t> </a:t>
            </a:r>
            <a:r>
              <a:rPr lang="en-US" sz="3000" dirty="0" err="1" smtClean="0"/>
              <a:t>gresim</a:t>
            </a:r>
            <a:r>
              <a:rPr lang="en-US" sz="3000" dirty="0" smtClean="0"/>
              <a:t> ca:</a:t>
            </a:r>
          </a:p>
          <a:p>
            <a:pPr lvl="1">
              <a:lnSpc>
                <a:spcPct val="120000"/>
              </a:lnSpc>
            </a:pPr>
            <a:r>
              <a:rPr lang="en-US" sz="2800" dirty="0" err="1" smtClean="0">
                <a:solidFill>
                  <a:srgbClr val="0070C0"/>
                </a:solidFill>
              </a:rPr>
              <a:t>veniturile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sunt</a:t>
            </a:r>
            <a:r>
              <a:rPr lang="en-US" sz="2800" dirty="0" smtClean="0">
                <a:solidFill>
                  <a:srgbClr val="0070C0"/>
                </a:solidFill>
              </a:rPr>
              <a:t> proportionate cu </a:t>
            </a:r>
            <a:r>
              <a:rPr lang="en-US" sz="2800" dirty="0" err="1" smtClean="0">
                <a:solidFill>
                  <a:srgbClr val="0070C0"/>
                </a:solidFill>
              </a:rPr>
              <a:t>calificarile</a:t>
            </a:r>
            <a:r>
              <a:rPr lang="en-US" sz="2800" dirty="0" smtClean="0">
                <a:solidFill>
                  <a:srgbClr val="0070C0"/>
                </a:solidFill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en-US" sz="2800" dirty="0" err="1" smtClean="0">
                <a:solidFill>
                  <a:srgbClr val="0070C0"/>
                </a:solidFill>
              </a:rPr>
              <a:t>somajul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depinde</a:t>
            </a:r>
            <a:r>
              <a:rPr lang="en-US" sz="2800" dirty="0" smtClean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locul</a:t>
            </a:r>
            <a:r>
              <a:rPr lang="en-US" sz="2800" dirty="0" smtClean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munca</a:t>
            </a:r>
            <a:r>
              <a:rPr lang="en-US" sz="2800" dirty="0" smtClean="0">
                <a:solidFill>
                  <a:srgbClr val="0070C0"/>
                </a:solidFill>
              </a:rPr>
              <a:t> care </a:t>
            </a:r>
            <a:r>
              <a:rPr lang="en-US" sz="2800" dirty="0" err="1" smtClean="0">
                <a:solidFill>
                  <a:srgbClr val="0070C0"/>
                </a:solidFill>
              </a:rPr>
              <a:t>este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functie</a:t>
            </a:r>
            <a:r>
              <a:rPr lang="en-US" sz="2800" dirty="0" smtClean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calificarea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fiecaruia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dirty="0" err="1" smtClean="0">
                <a:solidFill>
                  <a:srgbClr val="0070C0"/>
                </a:solidFill>
              </a:rPr>
              <a:t>dezvoltarea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tehnologica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este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determinata</a:t>
            </a:r>
            <a:r>
              <a:rPr lang="en-US" sz="2800" dirty="0" smtClean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calificarile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pietii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dirty="0" err="1" smtClean="0">
                <a:solidFill>
                  <a:srgbClr val="0070C0"/>
                </a:solidFill>
              </a:rPr>
              <a:t>eficienta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administratiei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este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proportionala</a:t>
            </a:r>
            <a:r>
              <a:rPr lang="en-US" sz="2800" dirty="0" smtClean="0">
                <a:solidFill>
                  <a:srgbClr val="0070C0"/>
                </a:solidFill>
              </a:rPr>
              <a:t>  cu </a:t>
            </a:r>
            <a:r>
              <a:rPr lang="en-US" sz="2800" dirty="0" err="1" smtClean="0">
                <a:solidFill>
                  <a:srgbClr val="0070C0"/>
                </a:solidFill>
              </a:rPr>
              <a:t>calificarea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persoanelor</a:t>
            </a:r>
            <a:r>
              <a:rPr lang="en-US" sz="2800" dirty="0" smtClean="0">
                <a:solidFill>
                  <a:srgbClr val="0070C0"/>
                </a:solidFill>
              </a:rPr>
              <a:t> implicate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dirty="0" err="1" smtClean="0">
                <a:solidFill>
                  <a:srgbClr val="0070C0"/>
                </a:solidFill>
              </a:rPr>
              <a:t>actul</a:t>
            </a:r>
            <a:r>
              <a:rPr lang="en-US" sz="2800" dirty="0" smtClean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conducere</a:t>
            </a:r>
            <a:r>
              <a:rPr lang="en-US" sz="2800" dirty="0" smtClean="0">
                <a:solidFill>
                  <a:srgbClr val="0070C0"/>
                </a:solidFill>
              </a:rPr>
              <a:t> - </a:t>
            </a:r>
            <a:r>
              <a:rPr lang="en-US" sz="2800" dirty="0" err="1" smtClean="0">
                <a:solidFill>
                  <a:srgbClr val="0070C0"/>
                </a:solidFill>
              </a:rPr>
              <a:t>decizia</a:t>
            </a:r>
            <a:r>
              <a:rPr lang="en-US" sz="2800" dirty="0" smtClean="0">
                <a:solidFill>
                  <a:srgbClr val="0070C0"/>
                </a:solidFill>
              </a:rPr>
              <a:t> - </a:t>
            </a:r>
            <a:r>
              <a:rPr lang="en-US" sz="2800" dirty="0" err="1" smtClean="0">
                <a:solidFill>
                  <a:srgbClr val="0070C0"/>
                </a:solidFill>
              </a:rPr>
              <a:t>depinde</a:t>
            </a:r>
            <a:r>
              <a:rPr lang="en-US" sz="2800" dirty="0" smtClean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calificarea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individului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a conduce </a:t>
            </a:r>
            <a:r>
              <a:rPr lang="en-US" sz="2800" dirty="0" err="1" smtClean="0">
                <a:solidFill>
                  <a:srgbClr val="0070C0"/>
                </a:solidFill>
              </a:rPr>
              <a:t>oameni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calificati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este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dorinta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oricarui</a:t>
            </a:r>
            <a:r>
              <a:rPr lang="en-US" sz="2800" dirty="0" smtClean="0">
                <a:solidFill>
                  <a:srgbClr val="0070C0"/>
                </a:solidFill>
              </a:rPr>
              <a:t> m</a:t>
            </a:r>
            <a:r>
              <a:rPr lang="ro-RO" sz="2800" dirty="0" smtClean="0">
                <a:solidFill>
                  <a:srgbClr val="0070C0"/>
                </a:solidFill>
              </a:rPr>
              <a:t>a</a:t>
            </a:r>
            <a:r>
              <a:rPr lang="en-US" sz="2800" dirty="0" smtClean="0">
                <a:solidFill>
                  <a:srgbClr val="0070C0"/>
                </a:solidFill>
              </a:rPr>
              <a:t>n</a:t>
            </a:r>
            <a:r>
              <a:rPr lang="ro-RO" sz="2800" dirty="0" smtClean="0">
                <a:solidFill>
                  <a:srgbClr val="0070C0"/>
                </a:solidFill>
              </a:rPr>
              <a:t>a</a:t>
            </a:r>
            <a:r>
              <a:rPr lang="en-US" sz="2800" dirty="0" err="1" smtClean="0">
                <a:solidFill>
                  <a:srgbClr val="0070C0"/>
                </a:solidFill>
              </a:rPr>
              <a:t>ger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eficient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III. </a:t>
            </a:r>
            <a:r>
              <a:rPr lang="en-US" b="1" dirty="0" err="1" smtClean="0"/>
              <a:t>Sistemul</a:t>
            </a:r>
            <a:r>
              <a:rPr lang="en-US" b="1" dirty="0" smtClean="0"/>
              <a:t> de </a:t>
            </a:r>
            <a:r>
              <a:rPr lang="en-US" b="1" dirty="0" err="1" smtClean="0"/>
              <a:t>calificare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III.1. </a:t>
            </a:r>
            <a:r>
              <a:rPr lang="en-US" dirty="0" err="1" smtClean="0"/>
              <a:t>Insusirea</a:t>
            </a:r>
            <a:r>
              <a:rPr lang="en-US" dirty="0" smtClean="0"/>
              <a:t> /</a:t>
            </a:r>
            <a:r>
              <a:rPr lang="en-US" dirty="0" err="1" smtClean="0"/>
              <a:t>dobandirea</a:t>
            </a:r>
            <a:r>
              <a:rPr lang="en-US" dirty="0" smtClean="0"/>
              <a:t> </a:t>
            </a:r>
            <a:r>
              <a:rPr lang="en-US" dirty="0" err="1" smtClean="0"/>
              <a:t>calificarilor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Obtinem</a:t>
            </a:r>
            <a:r>
              <a:rPr lang="en-US" dirty="0" smtClean="0"/>
              <a:t> o </a:t>
            </a:r>
            <a:r>
              <a:rPr lang="en-US" dirty="0" err="1" smtClean="0"/>
              <a:t>calificare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cursurile</a:t>
            </a:r>
            <a:r>
              <a:rPr lang="en-US" dirty="0" smtClean="0"/>
              <a:t> </a:t>
            </a:r>
            <a:r>
              <a:rPr lang="en-US" dirty="0" err="1" smtClean="0"/>
              <a:t>urmate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absolvite</a:t>
            </a:r>
            <a:r>
              <a:rPr lang="en-US" dirty="0" smtClean="0"/>
              <a:t> de la :</a:t>
            </a:r>
          </a:p>
          <a:p>
            <a:r>
              <a:rPr lang="en-US" b="1" dirty="0" err="1" smtClean="0"/>
              <a:t>a.institutii</a:t>
            </a:r>
            <a:r>
              <a:rPr lang="en-US" b="1" dirty="0" smtClean="0"/>
              <a:t> de </a:t>
            </a:r>
            <a:r>
              <a:rPr lang="en-US" b="1" dirty="0" err="1" smtClean="0"/>
              <a:t>invatamant</a:t>
            </a:r>
            <a:r>
              <a:rPr lang="en-US" b="1" dirty="0" smtClean="0"/>
              <a:t> 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institutii</a:t>
            </a:r>
            <a:r>
              <a:rPr lang="en-US" dirty="0" smtClean="0">
                <a:solidFill>
                  <a:srgbClr val="0070C0"/>
                </a:solidFill>
              </a:rPr>
              <a:t> ale </a:t>
            </a:r>
            <a:r>
              <a:rPr lang="en-US" dirty="0" err="1" smtClean="0">
                <a:solidFill>
                  <a:srgbClr val="0070C0"/>
                </a:solidFill>
              </a:rPr>
              <a:t>statului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scoli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universitati</a:t>
            </a:r>
            <a:r>
              <a:rPr lang="en-US" dirty="0" smtClean="0">
                <a:solidFill>
                  <a:srgbClr val="0070C0"/>
                </a:solidFill>
              </a:rPr>
              <a:t>, care tin de </a:t>
            </a:r>
            <a:r>
              <a:rPr lang="en-US" dirty="0" err="1" smtClean="0">
                <a:solidFill>
                  <a:srgbClr val="0070C0"/>
                </a:solidFill>
              </a:rPr>
              <a:t>sitemul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educatie</a:t>
            </a:r>
            <a:r>
              <a:rPr lang="en-US" dirty="0" smtClean="0">
                <a:solidFill>
                  <a:srgbClr val="0070C0"/>
                </a:solidFill>
              </a:rPr>
              <a:t> public; 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institutii</a:t>
            </a:r>
            <a:r>
              <a:rPr lang="en-US" dirty="0" smtClean="0">
                <a:solidFill>
                  <a:srgbClr val="0070C0"/>
                </a:solidFill>
              </a:rPr>
              <a:t> private </a:t>
            </a:r>
            <a:r>
              <a:rPr lang="en-US" dirty="0" err="1" smtClean="0">
                <a:solidFill>
                  <a:srgbClr val="0070C0"/>
                </a:solidFill>
              </a:rPr>
              <a:t>acreditate</a:t>
            </a:r>
            <a:r>
              <a:rPr lang="en-US" dirty="0" smtClean="0">
                <a:solidFill>
                  <a:srgbClr val="0070C0"/>
                </a:solidFill>
              </a:rPr>
              <a:t> ;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furnizori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formare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profesionala</a:t>
            </a:r>
            <a:r>
              <a:rPr lang="en-US" dirty="0" smtClean="0">
                <a:solidFill>
                  <a:srgbClr val="0070C0"/>
                </a:solidFill>
              </a:rPr>
              <a:t> care tin de </a:t>
            </a:r>
            <a:r>
              <a:rPr lang="en-US" dirty="0" err="1" smtClean="0">
                <a:solidFill>
                  <a:srgbClr val="0070C0"/>
                </a:solidFill>
              </a:rPr>
              <a:t>sistemul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Formare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Profesionala</a:t>
            </a:r>
            <a:r>
              <a:rPr lang="en-US" dirty="0" smtClean="0">
                <a:solidFill>
                  <a:srgbClr val="0070C0"/>
                </a:solidFill>
              </a:rPr>
              <a:t> a </a:t>
            </a:r>
            <a:r>
              <a:rPr lang="en-US" dirty="0" err="1" smtClean="0">
                <a:solidFill>
                  <a:srgbClr val="0070C0"/>
                </a:solidFill>
              </a:rPr>
              <a:t>Adultilor</a:t>
            </a:r>
            <a:r>
              <a:rPr lang="en-US" dirty="0" smtClean="0">
                <a:solidFill>
                  <a:srgbClr val="0070C0"/>
                </a:solidFill>
              </a:rPr>
              <a:t> –FPA </a:t>
            </a:r>
            <a:r>
              <a:rPr lang="en-US" dirty="0" err="1" smtClean="0">
                <a:solidFill>
                  <a:srgbClr val="0070C0"/>
                </a:solidFill>
              </a:rPr>
              <a:t>sau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III.1. </a:t>
            </a:r>
            <a:r>
              <a:rPr lang="en-US" dirty="0" err="1" smtClean="0"/>
              <a:t>Insusirea</a:t>
            </a:r>
            <a:r>
              <a:rPr lang="en-US" dirty="0" smtClean="0"/>
              <a:t> /</a:t>
            </a:r>
            <a:r>
              <a:rPr lang="en-US" dirty="0" err="1" smtClean="0"/>
              <a:t>dobandirea</a:t>
            </a:r>
            <a:r>
              <a:rPr lang="en-US" dirty="0" smtClean="0"/>
              <a:t> </a:t>
            </a:r>
            <a:r>
              <a:rPr lang="en-US" dirty="0" err="1" smtClean="0"/>
              <a:t>calificarilor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409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700" b="1" dirty="0" smtClean="0"/>
          </a:p>
          <a:p>
            <a:pPr>
              <a:buNone/>
            </a:pPr>
            <a:r>
              <a:rPr lang="en-US" sz="2700" b="1" dirty="0" smtClean="0"/>
              <a:t>b.</a:t>
            </a:r>
            <a:r>
              <a:rPr lang="ro-RO" sz="2700" b="1" dirty="0" smtClean="0"/>
              <a:t> </a:t>
            </a:r>
            <a:r>
              <a:rPr lang="en-US" sz="2700" b="1" dirty="0" err="1" smtClean="0"/>
              <a:t>prin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autoeducare</a:t>
            </a:r>
            <a:r>
              <a:rPr lang="en-US" sz="2700" b="1" dirty="0" smtClean="0"/>
              <a:t>/</a:t>
            </a:r>
            <a:r>
              <a:rPr lang="en-US" sz="2700" b="1" dirty="0" err="1" smtClean="0"/>
              <a:t>autoinvatare</a:t>
            </a:r>
            <a:r>
              <a:rPr lang="en-US" sz="2700" b="1" dirty="0" smtClean="0"/>
              <a:t>/</a:t>
            </a:r>
            <a:r>
              <a:rPr lang="en-US" sz="2700" b="1" dirty="0" err="1" smtClean="0"/>
              <a:t>experienta</a:t>
            </a:r>
            <a:r>
              <a:rPr lang="en-US" sz="2700" b="1" dirty="0" smtClean="0"/>
              <a:t> prop</a:t>
            </a:r>
            <a:r>
              <a:rPr lang="ro-RO" sz="2700" b="1" dirty="0" smtClean="0"/>
              <a:t>r</a:t>
            </a:r>
            <a:r>
              <a:rPr lang="en-US" sz="2700" b="1" dirty="0" err="1" smtClean="0"/>
              <a:t>ie</a:t>
            </a:r>
            <a:r>
              <a:rPr lang="en-US" sz="2700" dirty="0" smtClean="0"/>
              <a:t>, </a:t>
            </a:r>
            <a:r>
              <a:rPr lang="en-US" sz="2700" dirty="0" smtClean="0">
                <a:solidFill>
                  <a:srgbClr val="0070C0"/>
                </a:solidFill>
              </a:rPr>
              <a:t>care  se </a:t>
            </a:r>
            <a:r>
              <a:rPr lang="en-US" sz="2700" dirty="0" err="1" smtClean="0">
                <a:solidFill>
                  <a:srgbClr val="0070C0"/>
                </a:solidFill>
              </a:rPr>
              <a:t>recunoaste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prin</a:t>
            </a:r>
            <a:r>
              <a:rPr lang="en-US" sz="2700" dirty="0" smtClean="0">
                <a:solidFill>
                  <a:srgbClr val="0070C0"/>
                </a:solidFill>
              </a:rPr>
              <a:t> centre de </a:t>
            </a:r>
            <a:r>
              <a:rPr lang="en-US" sz="2700" dirty="0" err="1" smtClean="0">
                <a:solidFill>
                  <a:srgbClr val="0070C0"/>
                </a:solidFill>
              </a:rPr>
              <a:t>evaluare</a:t>
            </a:r>
            <a:r>
              <a:rPr lang="en-US" sz="2700" dirty="0" smtClean="0">
                <a:solidFill>
                  <a:srgbClr val="0070C0"/>
                </a:solidFill>
              </a:rPr>
              <a:t> a </a:t>
            </a:r>
            <a:r>
              <a:rPr lang="en-US" sz="2700" dirty="0" err="1" smtClean="0">
                <a:solidFill>
                  <a:srgbClr val="0070C0"/>
                </a:solidFill>
              </a:rPr>
              <a:t>competentelor</a:t>
            </a:r>
            <a:r>
              <a:rPr lang="en-US" sz="2700" dirty="0" smtClean="0">
                <a:solidFill>
                  <a:srgbClr val="0070C0"/>
                </a:solidFill>
              </a:rPr>
              <a:t> care </a:t>
            </a:r>
            <a:r>
              <a:rPr lang="en-US" sz="2700" dirty="0" err="1" smtClean="0">
                <a:solidFill>
                  <a:srgbClr val="0070C0"/>
                </a:solidFill>
              </a:rPr>
              <a:t>fac</a:t>
            </a:r>
            <a:r>
              <a:rPr lang="en-US" sz="2700" dirty="0" smtClean="0">
                <a:solidFill>
                  <a:srgbClr val="0070C0"/>
                </a:solidFill>
              </a:rPr>
              <a:t> parte tot din </a:t>
            </a:r>
            <a:r>
              <a:rPr lang="en-US" sz="2700" dirty="0" err="1" smtClean="0">
                <a:solidFill>
                  <a:srgbClr val="0070C0"/>
                </a:solidFill>
              </a:rPr>
              <a:t>sistemul</a:t>
            </a:r>
            <a:r>
              <a:rPr lang="en-US" sz="2700" dirty="0" smtClean="0">
                <a:solidFill>
                  <a:srgbClr val="0070C0"/>
                </a:solidFill>
              </a:rPr>
              <a:t> de  FPA,</a:t>
            </a:r>
            <a:r>
              <a:rPr lang="ro-RO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aceste</a:t>
            </a:r>
            <a:r>
              <a:rPr lang="en-US" sz="2700" dirty="0" smtClean="0">
                <a:solidFill>
                  <a:srgbClr val="0070C0"/>
                </a:solidFill>
              </a:rPr>
              <a:t> centre au </a:t>
            </a:r>
            <a:r>
              <a:rPr lang="en-US" sz="2700" dirty="0" err="1" smtClean="0">
                <a:solidFill>
                  <a:srgbClr val="0070C0"/>
                </a:solidFill>
              </a:rPr>
              <a:t>capacitatea</a:t>
            </a:r>
            <a:r>
              <a:rPr lang="en-US" sz="2700" dirty="0" smtClean="0">
                <a:solidFill>
                  <a:srgbClr val="0070C0"/>
                </a:solidFill>
              </a:rPr>
              <a:t> de a </a:t>
            </a:r>
            <a:r>
              <a:rPr lang="en-US" sz="2700" dirty="0" err="1" smtClean="0">
                <a:solidFill>
                  <a:srgbClr val="0070C0"/>
                </a:solidFill>
              </a:rPr>
              <a:t>recunoste</a:t>
            </a:r>
            <a:r>
              <a:rPr lang="en-US" sz="2700" dirty="0" smtClean="0">
                <a:solidFill>
                  <a:srgbClr val="0070C0"/>
                </a:solidFill>
              </a:rPr>
              <a:t> fie o </a:t>
            </a:r>
            <a:r>
              <a:rPr lang="en-US" sz="2700" dirty="0" err="1" smtClean="0">
                <a:solidFill>
                  <a:srgbClr val="0070C0"/>
                </a:solidFill>
              </a:rPr>
              <a:t>calificare</a:t>
            </a:r>
            <a:r>
              <a:rPr lang="en-US" sz="2700" dirty="0" smtClean="0">
                <a:solidFill>
                  <a:srgbClr val="0070C0"/>
                </a:solidFill>
              </a:rPr>
              <a:t> ca </a:t>
            </a:r>
            <a:r>
              <a:rPr lang="en-US" sz="2700" dirty="0" err="1" smtClean="0">
                <a:solidFill>
                  <a:srgbClr val="0070C0"/>
                </a:solidFill>
              </a:rPr>
              <a:t>intreg</a:t>
            </a:r>
            <a:r>
              <a:rPr lang="ro-RO" sz="2700" dirty="0" smtClean="0">
                <a:solidFill>
                  <a:srgbClr val="0070C0"/>
                </a:solidFill>
              </a:rPr>
              <a:t>,</a:t>
            </a:r>
            <a:r>
              <a:rPr lang="en-US" sz="2700" dirty="0" smtClean="0">
                <a:solidFill>
                  <a:srgbClr val="0070C0"/>
                </a:solidFill>
              </a:rPr>
              <a:t> fie </a:t>
            </a:r>
            <a:r>
              <a:rPr lang="en-US" sz="2700" dirty="0" err="1" smtClean="0">
                <a:solidFill>
                  <a:srgbClr val="0070C0"/>
                </a:solidFill>
              </a:rPr>
              <a:t>numai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competente</a:t>
            </a:r>
            <a:r>
              <a:rPr lang="en-US" sz="2700" dirty="0" smtClean="0">
                <a:solidFill>
                  <a:srgbClr val="0070C0"/>
                </a:solidFill>
              </a:rPr>
              <a:t> separate care </a:t>
            </a:r>
            <a:r>
              <a:rPr lang="en-US" sz="2700" dirty="0" err="1" smtClean="0">
                <a:solidFill>
                  <a:srgbClr val="0070C0"/>
                </a:solidFill>
              </a:rPr>
              <a:t>adunate</a:t>
            </a:r>
            <a:r>
              <a:rPr lang="en-US" sz="2700" dirty="0" smtClean="0">
                <a:solidFill>
                  <a:srgbClr val="0070C0"/>
                </a:solidFill>
              </a:rPr>
              <a:t> la un moment </a:t>
            </a:r>
            <a:r>
              <a:rPr lang="en-US" sz="2700" dirty="0" err="1" smtClean="0">
                <a:solidFill>
                  <a:srgbClr val="0070C0"/>
                </a:solidFill>
              </a:rPr>
              <a:t>dat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formeaza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calificarea</a:t>
            </a:r>
            <a:r>
              <a:rPr lang="en-US" sz="2700" dirty="0" smtClean="0">
                <a:solidFill>
                  <a:srgbClr val="0070C0"/>
                </a:solidFill>
              </a:rPr>
              <a:t> ca tot.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/>
              <a:t>Etapele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b="1" dirty="0" smtClean="0"/>
              <a:t>1.Identificarea :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cuprinda</a:t>
            </a:r>
            <a:r>
              <a:rPr lang="en-US" dirty="0" smtClean="0"/>
              <a:t> un contact permanent cu </a:t>
            </a:r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actualiza</a:t>
            </a:r>
            <a:r>
              <a:rPr lang="en-US" dirty="0" smtClean="0"/>
              <a:t> </a:t>
            </a:r>
            <a:r>
              <a:rPr lang="en-US" dirty="0" err="1" smtClean="0"/>
              <a:t>nomenclatorul</a:t>
            </a:r>
            <a:r>
              <a:rPr lang="en-US" dirty="0" smtClean="0"/>
              <a:t> </a:t>
            </a:r>
            <a:r>
              <a:rPr lang="en-US" dirty="0" err="1" smtClean="0"/>
              <a:t>profesiilor</a:t>
            </a:r>
            <a:r>
              <a:rPr lang="en-US" dirty="0" smtClean="0"/>
              <a:t> –</a:t>
            </a:r>
            <a:r>
              <a:rPr lang="en-US" dirty="0" err="1" smtClean="0"/>
              <a:t>ocupatiilor-calificarilor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en-US" dirty="0" err="1" smtClean="0"/>
              <a:t>vorbim</a:t>
            </a:r>
            <a:r>
              <a:rPr lang="en-US" dirty="0" smtClean="0"/>
              <a:t> de COR </a:t>
            </a:r>
            <a:r>
              <a:rPr lang="en-US" dirty="0" err="1" smtClean="0"/>
              <a:t>si</a:t>
            </a:r>
            <a:r>
              <a:rPr lang="en-US" dirty="0" smtClean="0"/>
              <a:t> CAEN .</a:t>
            </a:r>
            <a:endParaRPr lang="ro-RO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CODUL OCUPATIILOR DIN ROMANIA –COR </a:t>
            </a:r>
          </a:p>
          <a:p>
            <a:pPr marL="624078" indent="-514350">
              <a:buNone/>
            </a:pPr>
            <a:r>
              <a:rPr lang="ro-RO" b="1" dirty="0" smtClean="0"/>
              <a:t>0110 </a:t>
            </a:r>
            <a:r>
              <a:rPr lang="en-US" b="1" dirty="0" err="1" smtClean="0"/>
              <a:t>Ofiţeri</a:t>
            </a:r>
            <a:r>
              <a:rPr lang="en-US" b="1" dirty="0" smtClean="0"/>
              <a:t> </a:t>
            </a:r>
            <a:r>
              <a:rPr lang="en-US" b="1" dirty="0" err="1" smtClean="0"/>
              <a:t>ai</a:t>
            </a:r>
            <a:r>
              <a:rPr lang="en-US" b="1" dirty="0" smtClean="0"/>
              <a:t> </a:t>
            </a:r>
            <a:r>
              <a:rPr lang="en-US" b="1" dirty="0" err="1" smtClean="0"/>
              <a:t>forţelor</a:t>
            </a:r>
            <a:r>
              <a:rPr lang="en-US" b="1" dirty="0" smtClean="0"/>
              <a:t> </a:t>
            </a:r>
            <a:r>
              <a:rPr lang="en-US" b="1" dirty="0" err="1" smtClean="0"/>
              <a:t>armate</a:t>
            </a:r>
            <a:endParaRPr lang="en-US" dirty="0" smtClean="0"/>
          </a:p>
          <a:p>
            <a:pPr marL="624078" indent="-514350">
              <a:buNone/>
            </a:pPr>
            <a:r>
              <a:rPr lang="en-US" b="1" dirty="0" smtClean="0"/>
              <a:t>0210 </a:t>
            </a:r>
            <a:r>
              <a:rPr lang="en-US" b="1" dirty="0" err="1" smtClean="0"/>
              <a:t>Subofiţeri</a:t>
            </a:r>
            <a:r>
              <a:rPr lang="en-US" b="1" dirty="0" smtClean="0"/>
              <a:t> </a:t>
            </a:r>
            <a:r>
              <a:rPr lang="en-US" b="1" dirty="0" err="1" smtClean="0"/>
              <a:t>ai</a:t>
            </a:r>
            <a:r>
              <a:rPr lang="en-US" b="1" dirty="0" smtClean="0"/>
              <a:t> </a:t>
            </a:r>
            <a:r>
              <a:rPr lang="en-US" b="1" dirty="0" err="1" smtClean="0"/>
              <a:t>forţelor</a:t>
            </a:r>
            <a:r>
              <a:rPr lang="en-US" b="1" dirty="0" smtClean="0"/>
              <a:t> </a:t>
            </a:r>
            <a:r>
              <a:rPr lang="en-US" b="1" dirty="0" err="1" smtClean="0"/>
              <a:t>armate</a:t>
            </a:r>
            <a:r>
              <a:rPr lang="en-US" b="1" dirty="0" smtClean="0"/>
              <a:t>                </a:t>
            </a:r>
            <a:endParaRPr lang="ro-RO" b="1" dirty="0" smtClean="0"/>
          </a:p>
          <a:p>
            <a:pPr marL="624078" indent="-514350">
              <a:buNone/>
            </a:pPr>
            <a:r>
              <a:rPr lang="en-US" b="1" dirty="0" smtClean="0"/>
              <a:t>0310 Personal al </a:t>
            </a:r>
            <a:r>
              <a:rPr lang="en-US" b="1" dirty="0" err="1" smtClean="0"/>
              <a:t>forţelor</a:t>
            </a:r>
            <a:r>
              <a:rPr lang="en-US" b="1" dirty="0" smtClean="0"/>
              <a:t> </a:t>
            </a:r>
            <a:r>
              <a:rPr lang="en-US" b="1" dirty="0" err="1" smtClean="0"/>
              <a:t>armate</a:t>
            </a:r>
            <a:r>
              <a:rPr lang="en-US" b="1" dirty="0" smtClean="0"/>
              <a:t>, </a:t>
            </a:r>
            <a:r>
              <a:rPr lang="en-US" b="1" dirty="0" err="1" smtClean="0"/>
              <a:t>alte</a:t>
            </a:r>
            <a:r>
              <a:rPr lang="en-US" b="1" dirty="0" smtClean="0"/>
              <a:t> grade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si</a:t>
            </a:r>
            <a:r>
              <a:rPr lang="en-US" b="1" dirty="0" smtClean="0"/>
              <a:t> :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000" b="1" dirty="0" smtClean="0"/>
              <a:t>CAEN :GRPA  O. ADMINISTRATIE PUBLICA SI APARARE; ASIGURARI SOCIALE DIN SISTEMUL PUBLIC</a:t>
            </a:r>
            <a:endParaRPr lang="en-US" sz="3000" dirty="0" smtClean="0"/>
          </a:p>
          <a:p>
            <a:r>
              <a:rPr lang="en-US" sz="3000" dirty="0" smtClean="0"/>
              <a:t>84 </a:t>
            </a:r>
            <a:r>
              <a:rPr lang="en-US" sz="3000" dirty="0" err="1" smtClean="0"/>
              <a:t>Administratie</a:t>
            </a:r>
            <a:r>
              <a:rPr lang="en-US" sz="3000" dirty="0" smtClean="0"/>
              <a:t> </a:t>
            </a:r>
            <a:r>
              <a:rPr lang="en-US" sz="3000" dirty="0" err="1" smtClean="0"/>
              <a:t>publica</a:t>
            </a:r>
            <a:r>
              <a:rPr lang="en-US" sz="3000" dirty="0" smtClean="0"/>
              <a:t> </a:t>
            </a:r>
            <a:r>
              <a:rPr lang="en-US" sz="3000" dirty="0" err="1" smtClean="0"/>
              <a:t>si</a:t>
            </a:r>
            <a:r>
              <a:rPr lang="en-US" sz="3000" dirty="0" smtClean="0"/>
              <a:t> </a:t>
            </a:r>
            <a:r>
              <a:rPr lang="en-US" sz="3000" dirty="0" err="1" smtClean="0"/>
              <a:t>aparare</a:t>
            </a:r>
            <a:r>
              <a:rPr lang="en-US" sz="3000" dirty="0" smtClean="0"/>
              <a:t>; </a:t>
            </a:r>
            <a:r>
              <a:rPr lang="en-US" sz="3000" dirty="0" err="1" smtClean="0"/>
              <a:t>asigurari</a:t>
            </a:r>
            <a:r>
              <a:rPr lang="en-US" sz="3000" dirty="0" smtClean="0"/>
              <a:t> </a:t>
            </a:r>
            <a:r>
              <a:rPr lang="en-US" sz="3000" dirty="0" err="1" smtClean="0"/>
              <a:t>sociale</a:t>
            </a:r>
            <a:r>
              <a:rPr lang="en-US" sz="3000" dirty="0" smtClean="0"/>
              <a:t> din </a:t>
            </a:r>
            <a:r>
              <a:rPr lang="en-US" sz="3000" dirty="0" err="1" smtClean="0"/>
              <a:t>sistemul</a:t>
            </a:r>
            <a:r>
              <a:rPr lang="en-US" sz="3000" dirty="0" smtClean="0"/>
              <a:t> public</a:t>
            </a:r>
          </a:p>
          <a:p>
            <a:r>
              <a:rPr lang="en-US" sz="3000" dirty="0" smtClean="0"/>
              <a:t>841 </a:t>
            </a:r>
            <a:r>
              <a:rPr lang="en-US" sz="3000" dirty="0" err="1" smtClean="0"/>
              <a:t>Administratie</a:t>
            </a:r>
            <a:r>
              <a:rPr lang="en-US" sz="3000" dirty="0" smtClean="0"/>
              <a:t> </a:t>
            </a:r>
            <a:r>
              <a:rPr lang="en-US" sz="3000" dirty="0" err="1" smtClean="0"/>
              <a:t>publica</a:t>
            </a:r>
            <a:r>
              <a:rPr lang="en-US" sz="3000" dirty="0" smtClean="0"/>
              <a:t> </a:t>
            </a:r>
            <a:r>
              <a:rPr lang="en-US" sz="3000" dirty="0" err="1" smtClean="0"/>
              <a:t>generala</a:t>
            </a:r>
            <a:r>
              <a:rPr lang="en-US" sz="3000" dirty="0" smtClean="0"/>
              <a:t>, </a:t>
            </a:r>
            <a:r>
              <a:rPr lang="en-US" sz="3000" dirty="0" err="1" smtClean="0"/>
              <a:t>economica</a:t>
            </a:r>
            <a:r>
              <a:rPr lang="en-US" sz="3000" dirty="0" smtClean="0"/>
              <a:t> </a:t>
            </a:r>
            <a:r>
              <a:rPr lang="en-US" sz="3000" dirty="0" err="1" smtClean="0"/>
              <a:t>si</a:t>
            </a:r>
            <a:r>
              <a:rPr lang="en-US" sz="3000" dirty="0" smtClean="0"/>
              <a:t> </a:t>
            </a:r>
            <a:r>
              <a:rPr lang="en-US" sz="3000" dirty="0" err="1" smtClean="0"/>
              <a:t>sociala</a:t>
            </a:r>
            <a:endParaRPr lang="en-US" sz="3000" dirty="0" smtClean="0"/>
          </a:p>
          <a:p>
            <a:r>
              <a:rPr lang="en-US" sz="3000" dirty="0" smtClean="0"/>
              <a:t>8411 </a:t>
            </a:r>
            <a:r>
              <a:rPr lang="en-US" sz="3000" dirty="0" err="1" smtClean="0"/>
              <a:t>Servicii</a:t>
            </a:r>
            <a:r>
              <a:rPr lang="en-US" sz="3000" dirty="0" smtClean="0"/>
              <a:t> de </a:t>
            </a:r>
            <a:r>
              <a:rPr lang="en-US" sz="3000" dirty="0" err="1" smtClean="0"/>
              <a:t>administratie</a:t>
            </a:r>
            <a:r>
              <a:rPr lang="en-US" sz="3000" dirty="0" smtClean="0"/>
              <a:t> </a:t>
            </a:r>
            <a:r>
              <a:rPr lang="en-US" sz="3000" dirty="0" err="1" smtClean="0"/>
              <a:t>publica</a:t>
            </a:r>
            <a:r>
              <a:rPr lang="en-US" sz="3000" dirty="0" smtClean="0"/>
              <a:t> </a:t>
            </a:r>
            <a:r>
              <a:rPr lang="en-US" sz="3000" dirty="0" err="1" smtClean="0"/>
              <a:t>generala</a:t>
            </a:r>
            <a:endParaRPr lang="en-US" sz="3000" dirty="0" smtClean="0"/>
          </a:p>
          <a:p>
            <a:r>
              <a:rPr lang="en-US" sz="3000" dirty="0" smtClean="0"/>
              <a:t>8412 </a:t>
            </a:r>
            <a:r>
              <a:rPr lang="en-US" sz="3000" dirty="0" err="1" smtClean="0"/>
              <a:t>Reglementarea</a:t>
            </a:r>
            <a:r>
              <a:rPr lang="en-US" sz="3000" dirty="0" smtClean="0"/>
              <a:t> </a:t>
            </a:r>
            <a:r>
              <a:rPr lang="en-US" sz="3000" dirty="0" err="1" smtClean="0"/>
              <a:t>activitatilor</a:t>
            </a:r>
            <a:r>
              <a:rPr lang="en-US" sz="3000" dirty="0" smtClean="0"/>
              <a:t> </a:t>
            </a:r>
            <a:r>
              <a:rPr lang="en-US" sz="3000" dirty="0" err="1" smtClean="0"/>
              <a:t>organismelor</a:t>
            </a:r>
            <a:r>
              <a:rPr lang="en-US" sz="3000" dirty="0" smtClean="0"/>
              <a:t> care </a:t>
            </a:r>
            <a:r>
              <a:rPr lang="en-US" sz="3000" dirty="0" err="1" smtClean="0"/>
              <a:t>presteaza</a:t>
            </a:r>
            <a:r>
              <a:rPr lang="en-US" sz="3000" dirty="0" smtClean="0"/>
              <a:t> </a:t>
            </a:r>
            <a:r>
              <a:rPr lang="en-US" sz="3000" dirty="0" err="1" smtClean="0"/>
              <a:t>servicii</a:t>
            </a:r>
            <a:r>
              <a:rPr lang="en-US" sz="3000" dirty="0" smtClean="0"/>
              <a:t> in </a:t>
            </a:r>
            <a:r>
              <a:rPr lang="en-US" sz="3000" dirty="0" err="1" smtClean="0"/>
              <a:t>domeniul</a:t>
            </a:r>
            <a:r>
              <a:rPr lang="en-US" sz="3000" dirty="0" smtClean="0"/>
              <a:t> </a:t>
            </a:r>
            <a:r>
              <a:rPr lang="en-US" sz="3000" dirty="0" err="1" smtClean="0"/>
              <a:t>ingrijirii</a:t>
            </a:r>
            <a:r>
              <a:rPr lang="en-US" sz="3000" dirty="0" smtClean="0"/>
              <a:t> </a:t>
            </a:r>
            <a:r>
              <a:rPr lang="en-US" sz="3000" dirty="0" err="1" smtClean="0"/>
              <a:t>sanatatii</a:t>
            </a:r>
            <a:r>
              <a:rPr lang="en-US" sz="3000" dirty="0" smtClean="0"/>
              <a:t>,</a:t>
            </a:r>
            <a:r>
              <a:rPr lang="ro-RO" sz="3000" dirty="0" smtClean="0"/>
              <a:t> </a:t>
            </a:r>
            <a:r>
              <a:rPr lang="en-US" sz="3000" dirty="0" err="1" smtClean="0"/>
              <a:t>invatamantului</a:t>
            </a:r>
            <a:r>
              <a:rPr lang="en-US" sz="3000" dirty="0" smtClean="0"/>
              <a:t>, </a:t>
            </a:r>
            <a:r>
              <a:rPr lang="en-US" sz="3000" dirty="0" err="1" smtClean="0"/>
              <a:t>culturii</a:t>
            </a:r>
            <a:r>
              <a:rPr lang="en-US" sz="3000" dirty="0" smtClean="0"/>
              <a:t> </a:t>
            </a:r>
            <a:r>
              <a:rPr lang="en-US" sz="3000" dirty="0" err="1" smtClean="0"/>
              <a:t>si</a:t>
            </a:r>
            <a:r>
              <a:rPr lang="en-US" sz="3000" dirty="0" smtClean="0"/>
              <a:t> al </a:t>
            </a:r>
            <a:r>
              <a:rPr lang="en-US" sz="3000" dirty="0" err="1" smtClean="0"/>
              <a:t>altor</a:t>
            </a:r>
            <a:r>
              <a:rPr lang="en-US" sz="3000" dirty="0" smtClean="0"/>
              <a:t> </a:t>
            </a:r>
            <a:r>
              <a:rPr lang="en-US" sz="3000" dirty="0" err="1" smtClean="0"/>
              <a:t>activitati</a:t>
            </a:r>
            <a:r>
              <a:rPr lang="en-US" sz="3000" dirty="0" smtClean="0"/>
              <a:t> </a:t>
            </a:r>
            <a:r>
              <a:rPr lang="en-US" sz="3000" dirty="0" err="1" smtClean="0"/>
              <a:t>sociale</a:t>
            </a:r>
            <a:r>
              <a:rPr lang="en-US" sz="3000" dirty="0" smtClean="0"/>
              <a:t>, </a:t>
            </a:r>
            <a:r>
              <a:rPr lang="en-US" sz="3000" dirty="0" err="1" smtClean="0"/>
              <a:t>exclusiv</a:t>
            </a:r>
            <a:r>
              <a:rPr lang="en-US" sz="3000" dirty="0" smtClean="0"/>
              <a:t> </a:t>
            </a:r>
            <a:r>
              <a:rPr lang="en-US" sz="3000" dirty="0" err="1" smtClean="0"/>
              <a:t>protectia</a:t>
            </a:r>
            <a:r>
              <a:rPr lang="en-US" sz="3000" dirty="0" smtClean="0"/>
              <a:t> </a:t>
            </a:r>
            <a:r>
              <a:rPr lang="en-US" sz="3000" dirty="0" err="1" smtClean="0"/>
              <a:t>sociala</a:t>
            </a:r>
            <a:endParaRPr lang="en-US" sz="3000" dirty="0" smtClean="0"/>
          </a:p>
          <a:p>
            <a:r>
              <a:rPr lang="en-US" sz="3000" dirty="0" smtClean="0"/>
              <a:t>8413 </a:t>
            </a:r>
            <a:r>
              <a:rPr lang="en-US" sz="3000" dirty="0" err="1" smtClean="0"/>
              <a:t>Reglementarea</a:t>
            </a:r>
            <a:r>
              <a:rPr lang="en-US" sz="3000" dirty="0" smtClean="0"/>
              <a:t> </a:t>
            </a:r>
            <a:r>
              <a:rPr lang="en-US" sz="3000" dirty="0" err="1" smtClean="0"/>
              <a:t>si</a:t>
            </a:r>
            <a:r>
              <a:rPr lang="en-US" sz="3000" dirty="0" smtClean="0"/>
              <a:t> </a:t>
            </a:r>
            <a:r>
              <a:rPr lang="en-US" sz="3000" dirty="0" err="1" smtClean="0"/>
              <a:t>eficientizarea</a:t>
            </a:r>
            <a:r>
              <a:rPr lang="en-US" sz="3000" dirty="0" smtClean="0"/>
              <a:t> </a:t>
            </a:r>
            <a:r>
              <a:rPr lang="en-US" sz="3000" dirty="0" err="1" smtClean="0"/>
              <a:t>activitatilor</a:t>
            </a:r>
            <a:r>
              <a:rPr lang="en-US" sz="3000" dirty="0" smtClean="0"/>
              <a:t> </a:t>
            </a:r>
            <a:r>
              <a:rPr lang="en-US" sz="3000" dirty="0" err="1" smtClean="0"/>
              <a:t>economice</a:t>
            </a:r>
            <a:endParaRPr lang="en-US" sz="3000" dirty="0" smtClean="0"/>
          </a:p>
          <a:p>
            <a:r>
              <a:rPr lang="en-US" sz="3000" dirty="0" smtClean="0"/>
              <a:t>842 </a:t>
            </a:r>
            <a:r>
              <a:rPr lang="en-US" sz="3000" dirty="0" err="1" smtClean="0"/>
              <a:t>Activitati</a:t>
            </a:r>
            <a:r>
              <a:rPr lang="en-US" sz="3000" dirty="0" smtClean="0"/>
              <a:t> de </a:t>
            </a:r>
            <a:r>
              <a:rPr lang="en-US" sz="3000" dirty="0" err="1" smtClean="0"/>
              <a:t>servicii</a:t>
            </a:r>
            <a:r>
              <a:rPr lang="en-US" sz="3000" dirty="0" smtClean="0"/>
              <a:t> </a:t>
            </a:r>
            <a:r>
              <a:rPr lang="en-US" sz="3000" dirty="0" err="1" smtClean="0"/>
              <a:t>pentru</a:t>
            </a:r>
            <a:r>
              <a:rPr lang="en-US" sz="3000" dirty="0" smtClean="0"/>
              <a:t> </a:t>
            </a:r>
            <a:r>
              <a:rPr lang="en-US" sz="3000" dirty="0" err="1" smtClean="0"/>
              <a:t>societate</a:t>
            </a:r>
            <a:endParaRPr lang="en-US" sz="3000" dirty="0" smtClean="0"/>
          </a:p>
          <a:p>
            <a:r>
              <a:rPr lang="en-US" sz="3000" dirty="0" smtClean="0"/>
              <a:t>8421 </a:t>
            </a:r>
            <a:r>
              <a:rPr lang="en-US" sz="3000" dirty="0" err="1" smtClean="0"/>
              <a:t>Activitati</a:t>
            </a:r>
            <a:r>
              <a:rPr lang="en-US" sz="3000" dirty="0" smtClean="0"/>
              <a:t> de </a:t>
            </a:r>
            <a:r>
              <a:rPr lang="en-US" sz="3000" dirty="0" err="1" smtClean="0"/>
              <a:t>afaceri</a:t>
            </a:r>
            <a:r>
              <a:rPr lang="en-US" sz="3000" dirty="0" smtClean="0"/>
              <a:t> </a:t>
            </a:r>
            <a:r>
              <a:rPr lang="en-US" sz="3000" dirty="0" err="1" smtClean="0"/>
              <a:t>externe</a:t>
            </a:r>
            <a:endParaRPr lang="en-US" sz="3000" dirty="0" smtClean="0"/>
          </a:p>
          <a:p>
            <a:r>
              <a:rPr lang="en-US" sz="3000" b="1" dirty="0" smtClean="0"/>
              <a:t>8422 </a:t>
            </a:r>
            <a:r>
              <a:rPr lang="en-US" sz="3000" b="1" dirty="0" err="1" smtClean="0"/>
              <a:t>Activitati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aparare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nationala</a:t>
            </a:r>
            <a:endParaRPr lang="en-US" sz="3000" dirty="0" smtClean="0"/>
          </a:p>
          <a:p>
            <a:r>
              <a:rPr lang="en-US" sz="3000" dirty="0" smtClean="0"/>
              <a:t>8423 </a:t>
            </a:r>
            <a:r>
              <a:rPr lang="en-US" sz="3000" dirty="0" err="1" smtClean="0"/>
              <a:t>Activitati</a:t>
            </a:r>
            <a:r>
              <a:rPr lang="en-US" sz="3000" dirty="0" smtClean="0"/>
              <a:t> de </a:t>
            </a:r>
            <a:r>
              <a:rPr lang="en-US" sz="3000" dirty="0" err="1" smtClean="0"/>
              <a:t>justitie</a:t>
            </a:r>
            <a:endParaRPr lang="en-US" sz="3000" dirty="0" smtClean="0"/>
          </a:p>
          <a:p>
            <a:r>
              <a:rPr lang="en-US" sz="3000" dirty="0" smtClean="0"/>
              <a:t>8424 </a:t>
            </a:r>
            <a:r>
              <a:rPr lang="en-US" sz="3000" dirty="0" err="1" smtClean="0"/>
              <a:t>Activitati</a:t>
            </a:r>
            <a:r>
              <a:rPr lang="en-US" sz="3000" dirty="0" smtClean="0"/>
              <a:t> de </a:t>
            </a:r>
            <a:r>
              <a:rPr lang="en-US" sz="3000" dirty="0" err="1" smtClean="0"/>
              <a:t>ordine</a:t>
            </a:r>
            <a:r>
              <a:rPr lang="en-US" sz="3000" dirty="0" smtClean="0"/>
              <a:t> </a:t>
            </a:r>
            <a:r>
              <a:rPr lang="en-US" sz="3000" dirty="0" err="1" smtClean="0"/>
              <a:t>publica</a:t>
            </a:r>
            <a:r>
              <a:rPr lang="en-US" sz="3000" dirty="0" smtClean="0"/>
              <a:t> </a:t>
            </a:r>
            <a:r>
              <a:rPr lang="en-US" sz="3000" dirty="0" err="1" smtClean="0"/>
              <a:t>si</a:t>
            </a:r>
            <a:r>
              <a:rPr lang="en-US" sz="3000" dirty="0" smtClean="0"/>
              <a:t> de </a:t>
            </a:r>
            <a:r>
              <a:rPr lang="en-US" sz="3000" dirty="0" err="1" smtClean="0"/>
              <a:t>protectie</a:t>
            </a:r>
            <a:r>
              <a:rPr lang="en-US" sz="3000" dirty="0" smtClean="0"/>
              <a:t> </a:t>
            </a:r>
            <a:r>
              <a:rPr lang="en-US" sz="3000" dirty="0" err="1" smtClean="0"/>
              <a:t>civila</a:t>
            </a:r>
            <a:endParaRPr lang="en-US" sz="3000" dirty="0" smtClean="0"/>
          </a:p>
          <a:p>
            <a:r>
              <a:rPr lang="en-US" sz="3000" dirty="0" smtClean="0"/>
              <a:t>8425 </a:t>
            </a:r>
            <a:r>
              <a:rPr lang="en-US" sz="3000" dirty="0" err="1" smtClean="0"/>
              <a:t>Activitati</a:t>
            </a:r>
            <a:r>
              <a:rPr lang="en-US" sz="3000" dirty="0" smtClean="0"/>
              <a:t> de </a:t>
            </a:r>
            <a:r>
              <a:rPr lang="en-US" sz="3000" dirty="0" err="1" smtClean="0"/>
              <a:t>lupta</a:t>
            </a:r>
            <a:r>
              <a:rPr lang="en-US" sz="3000" dirty="0" smtClean="0"/>
              <a:t> </a:t>
            </a:r>
            <a:r>
              <a:rPr lang="en-US" sz="3000" dirty="0" err="1" smtClean="0"/>
              <a:t>impotriva</a:t>
            </a:r>
            <a:r>
              <a:rPr lang="en-US" sz="3000" dirty="0" smtClean="0"/>
              <a:t> </a:t>
            </a:r>
            <a:r>
              <a:rPr lang="en-US" sz="3000" dirty="0" err="1" smtClean="0"/>
              <a:t>incendiilor</a:t>
            </a:r>
            <a:r>
              <a:rPr lang="en-US" sz="3000" dirty="0" smtClean="0"/>
              <a:t> </a:t>
            </a:r>
            <a:r>
              <a:rPr lang="en-US" sz="3000" dirty="0" err="1" smtClean="0"/>
              <a:t>si</a:t>
            </a:r>
            <a:r>
              <a:rPr lang="en-US" sz="3000" dirty="0" smtClean="0"/>
              <a:t> de </a:t>
            </a:r>
            <a:r>
              <a:rPr lang="en-US" sz="3000" dirty="0" err="1" smtClean="0"/>
              <a:t>prevenire</a:t>
            </a:r>
            <a:r>
              <a:rPr lang="en-US" sz="3000" dirty="0" smtClean="0"/>
              <a:t> a </a:t>
            </a:r>
            <a:r>
              <a:rPr lang="en-US" sz="3000" dirty="0" err="1" smtClean="0"/>
              <a:t>acestora</a:t>
            </a:r>
            <a:endParaRPr lang="en-US" sz="3000" dirty="0" smtClean="0"/>
          </a:p>
          <a:p>
            <a:r>
              <a:rPr lang="en-US" sz="3000" dirty="0" smtClean="0"/>
              <a:t>843 </a:t>
            </a:r>
            <a:r>
              <a:rPr lang="en-US" sz="3000" dirty="0" err="1" smtClean="0"/>
              <a:t>Activitati</a:t>
            </a:r>
            <a:r>
              <a:rPr lang="en-US" sz="3000" dirty="0" smtClean="0"/>
              <a:t> de </a:t>
            </a:r>
            <a:r>
              <a:rPr lang="en-US" sz="3000" dirty="0" err="1" smtClean="0"/>
              <a:t>protectie</a:t>
            </a:r>
            <a:r>
              <a:rPr lang="en-US" sz="3000" dirty="0" smtClean="0"/>
              <a:t> </a:t>
            </a:r>
            <a:r>
              <a:rPr lang="en-US" sz="3000" dirty="0" err="1" smtClean="0"/>
              <a:t>sociala</a:t>
            </a:r>
            <a:r>
              <a:rPr lang="en-US" sz="3000" dirty="0" smtClean="0"/>
              <a:t> </a:t>
            </a:r>
            <a:r>
              <a:rPr lang="en-US" sz="3000" dirty="0" err="1" smtClean="0"/>
              <a:t>obligatorie</a:t>
            </a:r>
            <a:endParaRPr lang="en-US" sz="3000" dirty="0" smtClean="0"/>
          </a:p>
          <a:p>
            <a:r>
              <a:rPr lang="en-US" sz="3000" dirty="0" smtClean="0"/>
              <a:t>8430 </a:t>
            </a:r>
            <a:r>
              <a:rPr lang="en-US" sz="3000" dirty="0" err="1" smtClean="0"/>
              <a:t>Activitati</a:t>
            </a:r>
            <a:r>
              <a:rPr lang="en-US" sz="3000" dirty="0" smtClean="0"/>
              <a:t> de </a:t>
            </a:r>
            <a:r>
              <a:rPr lang="en-US" sz="3000" dirty="0" err="1" smtClean="0"/>
              <a:t>protectie</a:t>
            </a:r>
            <a:r>
              <a:rPr lang="en-US" sz="3000" dirty="0" smtClean="0"/>
              <a:t> </a:t>
            </a:r>
            <a:r>
              <a:rPr lang="en-US" sz="3000" dirty="0" err="1" smtClean="0"/>
              <a:t>sociala</a:t>
            </a:r>
            <a:r>
              <a:rPr lang="en-US" sz="3000" dirty="0" smtClean="0"/>
              <a:t> </a:t>
            </a:r>
            <a:r>
              <a:rPr lang="en-US" sz="3000" dirty="0" err="1" smtClean="0"/>
              <a:t>obligatori</a:t>
            </a:r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98136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Acestea</a:t>
            </a:r>
            <a:r>
              <a:rPr lang="en-US" sz="2500" dirty="0" smtClean="0"/>
              <a:t> </a:t>
            </a:r>
            <a:r>
              <a:rPr lang="en-US" sz="2500" dirty="0" err="1" smtClean="0"/>
              <a:t>trebuie</a:t>
            </a:r>
            <a:r>
              <a:rPr lang="en-US" sz="2500" dirty="0" smtClean="0"/>
              <a:t> </a:t>
            </a:r>
            <a:r>
              <a:rPr lang="en-US" sz="2500" dirty="0" err="1" smtClean="0"/>
              <a:t>sa</a:t>
            </a:r>
            <a:r>
              <a:rPr lang="en-US" sz="2500" dirty="0" smtClean="0"/>
              <a:t> </a:t>
            </a:r>
            <a:r>
              <a:rPr lang="en-US" sz="2500" dirty="0" err="1" smtClean="0"/>
              <a:t>conduca</a:t>
            </a:r>
            <a:r>
              <a:rPr lang="en-US" sz="2500" dirty="0" smtClean="0"/>
              <a:t> la </a:t>
            </a:r>
            <a:r>
              <a:rPr lang="en-US" sz="2500" dirty="0" err="1" smtClean="0"/>
              <a:t>cercetarea</a:t>
            </a:r>
            <a:r>
              <a:rPr lang="en-US" sz="2500" dirty="0" smtClean="0"/>
              <a:t>  </a:t>
            </a:r>
            <a:r>
              <a:rPr lang="en-US" sz="2500" dirty="0" err="1" smtClean="0"/>
              <a:t>competentelor</a:t>
            </a:r>
            <a:r>
              <a:rPr lang="en-US" sz="2500" dirty="0" smtClean="0"/>
              <a:t> </a:t>
            </a:r>
            <a:r>
              <a:rPr lang="en-US" sz="2500" dirty="0" err="1" smtClean="0"/>
              <a:t>specifice</a:t>
            </a:r>
            <a:r>
              <a:rPr lang="en-US" sz="2500" dirty="0" smtClean="0"/>
              <a:t>  </a:t>
            </a:r>
            <a:r>
              <a:rPr lang="en-US" sz="2500" dirty="0" err="1" smtClean="0"/>
              <a:t>profesionale</a:t>
            </a:r>
            <a:r>
              <a:rPr lang="en-US" sz="2500" dirty="0" smtClean="0"/>
              <a:t> </a:t>
            </a:r>
            <a:r>
              <a:rPr lang="en-US" sz="2500" dirty="0" err="1" smtClean="0"/>
              <a:t>si</a:t>
            </a:r>
            <a:r>
              <a:rPr lang="en-US" sz="2500" dirty="0" smtClean="0"/>
              <a:t>  </a:t>
            </a:r>
            <a:r>
              <a:rPr lang="en-US" sz="2500" dirty="0" err="1" smtClean="0"/>
              <a:t>transversale</a:t>
            </a:r>
            <a:r>
              <a:rPr lang="en-US" sz="2500" dirty="0" smtClean="0"/>
              <a:t>/ </a:t>
            </a:r>
            <a:r>
              <a:rPr lang="en-US" sz="2500" dirty="0" err="1" smtClean="0"/>
              <a:t>personale</a:t>
            </a:r>
            <a:r>
              <a:rPr lang="en-US" sz="2500" dirty="0" smtClean="0"/>
              <a:t>  ale  </a:t>
            </a:r>
            <a:r>
              <a:rPr lang="en-US" sz="2500" dirty="0" err="1" smtClean="0"/>
              <a:t>fiecarei</a:t>
            </a:r>
            <a:r>
              <a:rPr lang="en-US" sz="2500" dirty="0" smtClean="0"/>
              <a:t> </a:t>
            </a:r>
            <a:r>
              <a:rPr lang="en-US" sz="2500" dirty="0" err="1" smtClean="0"/>
              <a:t>ocupatii-calificari</a:t>
            </a:r>
            <a:r>
              <a:rPr lang="en-US" sz="2500" dirty="0" smtClean="0"/>
              <a:t>.</a:t>
            </a:r>
            <a:endParaRPr lang="ro-RO" sz="2500" dirty="0" smtClean="0"/>
          </a:p>
          <a:p>
            <a:endParaRPr lang="en-US" sz="900" dirty="0" smtClean="0"/>
          </a:p>
          <a:p>
            <a:pPr algn="ctr">
              <a:buNone/>
            </a:pPr>
            <a:r>
              <a:rPr lang="en-US" sz="2400" b="1" dirty="0" err="1" smtClean="0"/>
              <a:t>Competente</a:t>
            </a: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429000"/>
          <a:ext cx="8610600" cy="311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133600"/>
                <a:gridCol w="2419350"/>
                <a:gridCol w="21526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PROFESIONALE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PERSONALE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CUNOSTINTE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DEPRINDERI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SOCIALE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AUTONOMIE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fundamentale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sistemice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lucru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in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echipa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autonomie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baza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instrumentale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Lider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responsabilitate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cheie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judecata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logica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raspuns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mediu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implicare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reflectie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din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experienta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specialitate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sociale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perceptie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mediului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deprindere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invatare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educare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pe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altii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aplicative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bune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maniere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comunicare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autoformare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59936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Competentele</a:t>
            </a:r>
            <a:r>
              <a:rPr lang="en-US" dirty="0" smtClean="0"/>
              <a:t> </a:t>
            </a:r>
            <a:r>
              <a:rPr lang="en-US" dirty="0" err="1" smtClean="0"/>
              <a:t>profesionale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conduce la </a:t>
            </a:r>
            <a:r>
              <a:rPr lang="en-US" dirty="0" err="1" smtClean="0"/>
              <a:t>cunostinte</a:t>
            </a:r>
            <a:r>
              <a:rPr lang="en-US" dirty="0" smtClean="0"/>
              <a:t> </a:t>
            </a:r>
            <a:r>
              <a:rPr lang="en-US" dirty="0" err="1" smtClean="0"/>
              <a:t>generale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baza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cheie</a:t>
            </a:r>
            <a:r>
              <a:rPr lang="ro-RO" dirty="0" smtClean="0"/>
              <a:t>, </a:t>
            </a:r>
            <a:r>
              <a:rPr lang="en-US" dirty="0" err="1" smtClean="0"/>
              <a:t>fundamentale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specifice</a:t>
            </a:r>
            <a:r>
              <a:rPr lang="en-US" dirty="0" smtClean="0"/>
              <a:t> </a:t>
            </a:r>
            <a:r>
              <a:rPr lang="en-US" dirty="0" err="1" smtClean="0"/>
              <a:t>necesare</a:t>
            </a:r>
            <a:r>
              <a:rPr lang="en-US" dirty="0" smtClean="0"/>
              <a:t> </a:t>
            </a:r>
            <a:r>
              <a:rPr lang="en-US" dirty="0" err="1" smtClean="0"/>
              <a:t>calificarii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de </a:t>
            </a:r>
            <a:r>
              <a:rPr lang="en-US" dirty="0" err="1" smtClean="0"/>
              <a:t>asemenea</a:t>
            </a:r>
            <a:r>
              <a:rPr lang="en-US" dirty="0" smtClean="0"/>
              <a:t> la </a:t>
            </a:r>
            <a:r>
              <a:rPr lang="en-US" dirty="0" err="1" smtClean="0"/>
              <a:t>deprinderi</a:t>
            </a:r>
            <a:r>
              <a:rPr lang="en-US" dirty="0" smtClean="0"/>
              <a:t> practice </a:t>
            </a:r>
            <a:r>
              <a:rPr lang="en-US" dirty="0" err="1" smtClean="0"/>
              <a:t>aferente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Competentele</a:t>
            </a:r>
            <a:r>
              <a:rPr lang="en-US" dirty="0" smtClean="0"/>
              <a:t> </a:t>
            </a:r>
            <a:r>
              <a:rPr lang="en-US" dirty="0" err="1" smtClean="0"/>
              <a:t>transve</a:t>
            </a:r>
            <a:r>
              <a:rPr lang="ro-RO" dirty="0" smtClean="0"/>
              <a:t>r</a:t>
            </a:r>
            <a:r>
              <a:rPr lang="en-US" dirty="0" smtClean="0"/>
              <a:t>sale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stabili</a:t>
            </a:r>
            <a:r>
              <a:rPr lang="en-US" dirty="0" smtClean="0"/>
              <a:t> </a:t>
            </a:r>
            <a:r>
              <a:rPr lang="en-US" dirty="0" err="1" smtClean="0"/>
              <a:t>cunostintele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abilitatile</a:t>
            </a:r>
            <a:r>
              <a:rPr lang="en-US" dirty="0" smtClean="0"/>
              <a:t> </a:t>
            </a:r>
            <a:r>
              <a:rPr lang="en-US" dirty="0" err="1" smtClean="0"/>
              <a:t>necesare</a:t>
            </a:r>
            <a:r>
              <a:rPr lang="en-US" dirty="0" smtClean="0"/>
              <a:t> 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practicarea</a:t>
            </a:r>
            <a:r>
              <a:rPr lang="en-US" dirty="0" smtClean="0"/>
              <a:t> </a:t>
            </a:r>
            <a:r>
              <a:rPr lang="en-US" dirty="0" err="1" smtClean="0"/>
              <a:t>ocupatiei</a:t>
            </a:r>
            <a:r>
              <a:rPr lang="en-US" dirty="0" smtClean="0"/>
              <a:t> in </a:t>
            </a:r>
            <a:r>
              <a:rPr lang="en-US" dirty="0" err="1" smtClean="0"/>
              <a:t>mediul</a:t>
            </a:r>
            <a:r>
              <a:rPr lang="en-US" dirty="0" smtClean="0"/>
              <a:t> social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totodata</a:t>
            </a:r>
            <a:r>
              <a:rPr lang="en-US" dirty="0" smtClean="0"/>
              <a:t> </a:t>
            </a:r>
            <a:r>
              <a:rPr lang="en-US" dirty="0" err="1" smtClean="0"/>
              <a:t>autonomia</a:t>
            </a:r>
            <a:r>
              <a:rPr lang="en-US" dirty="0" smtClean="0"/>
              <a:t> </a:t>
            </a:r>
            <a:r>
              <a:rPr lang="en-US" dirty="0" err="1" smtClean="0"/>
              <a:t>individului</a:t>
            </a:r>
            <a:r>
              <a:rPr lang="en-US" dirty="0" smtClean="0"/>
              <a:t> in </a:t>
            </a:r>
            <a:r>
              <a:rPr lang="en-US" dirty="0" err="1" smtClean="0"/>
              <a:t>procesul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17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Actorii</a:t>
            </a:r>
            <a:r>
              <a:rPr lang="en-US" b="1" dirty="0" smtClean="0"/>
              <a:t> </a:t>
            </a:r>
            <a:r>
              <a:rPr lang="en-US" b="1" dirty="0" err="1" smtClean="0"/>
              <a:t>sistemului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err="1" smtClean="0"/>
              <a:t>Acestia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:</a:t>
            </a:r>
          </a:p>
          <a:p>
            <a:r>
              <a:rPr lang="en-US" dirty="0" smtClean="0"/>
              <a:t>MEN cu </a:t>
            </a:r>
            <a:r>
              <a:rPr lang="en-US" dirty="0" err="1" smtClean="0"/>
              <a:t>directiile</a:t>
            </a:r>
            <a:r>
              <a:rPr lang="en-US" dirty="0" smtClean="0"/>
              <a:t> sale,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cu </a:t>
            </a:r>
            <a:r>
              <a:rPr lang="en-US" dirty="0" err="1" smtClean="0"/>
              <a:t>institutiile</a:t>
            </a:r>
            <a:r>
              <a:rPr lang="en-US" dirty="0" smtClean="0"/>
              <a:t> din </a:t>
            </a:r>
            <a:r>
              <a:rPr lang="en-US" dirty="0" err="1" smtClean="0"/>
              <a:t>subordine</a:t>
            </a:r>
            <a:r>
              <a:rPr lang="en-US" dirty="0" smtClean="0"/>
              <a:t> : ARACIS, </a:t>
            </a:r>
            <a:r>
              <a:rPr lang="ro-RO" dirty="0" smtClean="0"/>
              <a:t>universitati</a:t>
            </a:r>
            <a:r>
              <a:rPr lang="en-US" dirty="0" smtClean="0"/>
              <a:t>, CNDIPT, ARACIP, ANC</a:t>
            </a:r>
            <a:r>
              <a:rPr lang="ro-RO" dirty="0" smtClean="0"/>
              <a:t>;</a:t>
            </a:r>
            <a:r>
              <a:rPr lang="en-US" dirty="0" smtClean="0"/>
              <a:t>-</a:t>
            </a:r>
            <a:r>
              <a:rPr lang="en-US" dirty="0" err="1" smtClean="0"/>
              <a:t>MApN</a:t>
            </a:r>
            <a:r>
              <a:rPr lang="en-US" dirty="0" smtClean="0"/>
              <a:t> ;</a:t>
            </a:r>
            <a:r>
              <a:rPr lang="en-US" dirty="0" err="1" smtClean="0"/>
              <a:t>MI;Servicii</a:t>
            </a:r>
            <a:r>
              <a:rPr lang="en-US" dirty="0" smtClean="0"/>
              <a:t>;</a:t>
            </a:r>
          </a:p>
          <a:p>
            <a:r>
              <a:rPr lang="en-US" dirty="0" smtClean="0"/>
              <a:t>MMFPSPV cu </a:t>
            </a:r>
            <a:r>
              <a:rPr lang="en-US" dirty="0" err="1" smtClean="0"/>
              <a:t>directiile</a:t>
            </a:r>
            <a:r>
              <a:rPr lang="en-US" dirty="0" smtClean="0"/>
              <a:t> sale,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cu ANOFM, ANPIS;</a:t>
            </a:r>
          </a:p>
          <a:p>
            <a:r>
              <a:rPr lang="en-US" dirty="0" err="1" smtClean="0"/>
              <a:t>Comisiile</a:t>
            </a:r>
            <a:r>
              <a:rPr lang="en-US" dirty="0" smtClean="0"/>
              <a:t> </a:t>
            </a:r>
            <a:r>
              <a:rPr lang="en-US" dirty="0" err="1" smtClean="0"/>
              <a:t>judetene</a:t>
            </a:r>
            <a:r>
              <a:rPr lang="en-US" dirty="0" smtClean="0"/>
              <a:t> de </a:t>
            </a:r>
            <a:r>
              <a:rPr lang="en-US" dirty="0" err="1" smtClean="0"/>
              <a:t>acreditare</a:t>
            </a:r>
            <a:r>
              <a:rPr lang="en-US" dirty="0" smtClean="0"/>
              <a:t> a </a:t>
            </a:r>
            <a:r>
              <a:rPr lang="en-US" dirty="0" err="1" smtClean="0"/>
              <a:t>furnizorilor</a:t>
            </a:r>
            <a:r>
              <a:rPr lang="en-US" dirty="0" smtClean="0"/>
              <a:t> de </a:t>
            </a:r>
            <a:r>
              <a:rPr lang="en-US" dirty="0" err="1" smtClean="0"/>
              <a:t>formare</a:t>
            </a:r>
            <a:r>
              <a:rPr lang="en-US" dirty="0" smtClean="0"/>
              <a:t> </a:t>
            </a:r>
            <a:r>
              <a:rPr lang="en-US" dirty="0" err="1" smtClean="0"/>
              <a:t>profesionala</a:t>
            </a:r>
            <a:r>
              <a:rPr lang="en-US" dirty="0" smtClean="0"/>
              <a:t>, care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coordonate</a:t>
            </a:r>
            <a:r>
              <a:rPr lang="en-US" dirty="0" smtClean="0"/>
              <a:t>  de MEN </a:t>
            </a:r>
            <a:r>
              <a:rPr lang="en-US" dirty="0" err="1" smtClean="0"/>
              <a:t>si</a:t>
            </a:r>
            <a:r>
              <a:rPr lang="en-US" dirty="0" smtClean="0"/>
              <a:t>  </a:t>
            </a:r>
            <a:r>
              <a:rPr lang="en-US" dirty="0" err="1" smtClean="0"/>
              <a:t>conduse</a:t>
            </a:r>
            <a:r>
              <a:rPr lang="en-US" dirty="0" smtClean="0"/>
              <a:t> de MMFPSV, </a:t>
            </a:r>
            <a:r>
              <a:rPr lang="en-US" dirty="0" err="1" smtClean="0"/>
              <a:t>dar</a:t>
            </a:r>
            <a:r>
              <a:rPr lang="en-US" dirty="0" smtClean="0"/>
              <a:t>  </a:t>
            </a:r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personalitate</a:t>
            </a:r>
            <a:r>
              <a:rPr lang="en-US" dirty="0" smtClean="0"/>
              <a:t> </a:t>
            </a:r>
            <a:r>
              <a:rPr lang="en-US" dirty="0" err="1" smtClean="0"/>
              <a:t>juridica</a:t>
            </a:r>
            <a:r>
              <a:rPr lang="ro-RO" dirty="0" smtClean="0"/>
              <a:t>;</a:t>
            </a:r>
            <a:endParaRPr lang="en-US" dirty="0" smtClean="0"/>
          </a:p>
          <a:p>
            <a:r>
              <a:rPr lang="en-US" dirty="0" err="1" smtClean="0"/>
              <a:t>Comitetele</a:t>
            </a:r>
            <a:r>
              <a:rPr lang="en-US" dirty="0" smtClean="0"/>
              <a:t> </a:t>
            </a:r>
            <a:r>
              <a:rPr lang="en-US" dirty="0" err="1" smtClean="0"/>
              <a:t>sectoriale</a:t>
            </a:r>
            <a:r>
              <a:rPr lang="en-US" dirty="0" smtClean="0"/>
              <a:t> care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institutii</a:t>
            </a:r>
            <a:r>
              <a:rPr lang="en-US" dirty="0" smtClean="0"/>
              <a:t> de </a:t>
            </a:r>
            <a:r>
              <a:rPr lang="en-US" dirty="0" err="1" smtClean="0"/>
              <a:t>interes</a:t>
            </a:r>
            <a:r>
              <a:rPr lang="en-US" dirty="0" smtClean="0"/>
              <a:t> public tip ONG ,</a:t>
            </a:r>
            <a:r>
              <a:rPr lang="en-US" dirty="0" err="1" smtClean="0"/>
              <a:t>infiintate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lege</a:t>
            </a:r>
            <a:r>
              <a:rPr lang="en-US" dirty="0" smtClean="0"/>
              <a:t> </a:t>
            </a:r>
            <a:r>
              <a:rPr lang="en-US" dirty="0" err="1" smtClean="0"/>
              <a:t>speciala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17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Sarcinile</a:t>
            </a:r>
            <a:r>
              <a:rPr lang="en-US" b="1" dirty="0" smtClean="0"/>
              <a:t> </a:t>
            </a:r>
            <a:r>
              <a:rPr lang="en-US" b="1" dirty="0" err="1" smtClean="0"/>
              <a:t>actorilor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err="1" smtClean="0"/>
              <a:t>a.MEN</a:t>
            </a:r>
            <a:r>
              <a:rPr lang="en-US" dirty="0" smtClean="0"/>
              <a:t> are </a:t>
            </a:r>
            <a:r>
              <a:rPr lang="en-US" dirty="0" err="1" smtClean="0"/>
              <a:t>sarcini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fiindca</a:t>
            </a:r>
            <a:r>
              <a:rPr lang="en-US" dirty="0" smtClean="0"/>
              <a:t> la </a:t>
            </a:r>
            <a:r>
              <a:rPr lang="en-US" dirty="0" err="1" smtClean="0"/>
              <a:t>Comisia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formarea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profesionala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este </a:t>
            </a:r>
            <a:r>
              <a:rPr lang="en-US" dirty="0" err="1" smtClean="0"/>
              <a:t>repartizata</a:t>
            </a:r>
            <a:r>
              <a:rPr lang="en-US" dirty="0" smtClean="0"/>
              <a:t> la </a:t>
            </a:r>
            <a:r>
              <a:rPr lang="en-US" dirty="0" err="1" smtClean="0"/>
              <a:t>directia</a:t>
            </a:r>
            <a:r>
              <a:rPr lang="en-US" dirty="0" smtClean="0"/>
              <a:t> </a:t>
            </a:r>
            <a:r>
              <a:rPr lang="en-US" dirty="0" err="1" smtClean="0"/>
              <a:t>generala</a:t>
            </a:r>
            <a:r>
              <a:rPr lang="en-US" dirty="0" smtClean="0"/>
              <a:t> : </a:t>
            </a:r>
            <a:r>
              <a:rPr lang="en-US" dirty="0" err="1" smtClean="0"/>
              <a:t>educatie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b.In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context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spune</a:t>
            </a:r>
            <a:r>
              <a:rPr lang="en-US" dirty="0" smtClean="0"/>
              <a:t> ca </a:t>
            </a:r>
            <a:r>
              <a:rPr lang="en-US" dirty="0" err="1" smtClean="0"/>
              <a:t>invatamantul</a:t>
            </a:r>
            <a:r>
              <a:rPr lang="en-US" dirty="0" smtClean="0"/>
              <a:t> este </a:t>
            </a:r>
            <a:r>
              <a:rPr lang="en-US" dirty="0" err="1" smtClean="0"/>
              <a:t>organizat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controlat</a:t>
            </a:r>
            <a:r>
              <a:rPr lang="en-US" dirty="0" smtClean="0"/>
              <a:t> </a:t>
            </a:r>
            <a:r>
              <a:rPr lang="en-US" dirty="0" err="1" smtClean="0"/>
              <a:t>calitativ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institutile</a:t>
            </a:r>
            <a:r>
              <a:rPr lang="en-US" dirty="0" smtClean="0"/>
              <a:t> </a:t>
            </a:r>
            <a:r>
              <a:rPr lang="en-US" dirty="0" err="1" smtClean="0"/>
              <a:t>abilitate</a:t>
            </a:r>
            <a:r>
              <a:rPr lang="en-US" dirty="0" smtClean="0"/>
              <a:t> ARACIS - </a:t>
            </a:r>
            <a:r>
              <a:rPr lang="en-US" dirty="0" err="1" smtClean="0"/>
              <a:t>invatamantul</a:t>
            </a:r>
            <a:r>
              <a:rPr lang="en-US" dirty="0" smtClean="0"/>
              <a:t> superior  </a:t>
            </a:r>
            <a:r>
              <a:rPr lang="en-US" dirty="0" err="1" smtClean="0"/>
              <a:t>si</a:t>
            </a:r>
            <a:r>
              <a:rPr lang="en-US" dirty="0" smtClean="0"/>
              <a:t> ARACIP – </a:t>
            </a:r>
            <a:r>
              <a:rPr lang="en-US" dirty="0" err="1" smtClean="0"/>
              <a:t>invatamantul</a:t>
            </a:r>
            <a:r>
              <a:rPr lang="en-US" dirty="0" smtClean="0"/>
              <a:t> </a:t>
            </a:r>
            <a:r>
              <a:rPr lang="en-US" dirty="0" err="1" smtClean="0"/>
              <a:t>preuniversitar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c. FPA nu are </a:t>
            </a:r>
            <a:r>
              <a:rPr lang="en-US" dirty="0" err="1" smtClean="0"/>
              <a:t>sistem</a:t>
            </a:r>
            <a:r>
              <a:rPr lang="en-US" dirty="0" smtClean="0"/>
              <a:t> de </a:t>
            </a:r>
            <a:r>
              <a:rPr lang="en-US" dirty="0" err="1" smtClean="0"/>
              <a:t>asigurarea</a:t>
            </a:r>
            <a:r>
              <a:rPr lang="en-US" dirty="0" smtClean="0"/>
              <a:t> </a:t>
            </a:r>
            <a:r>
              <a:rPr lang="en-US" dirty="0" err="1" smtClean="0"/>
              <a:t>calitatii</a:t>
            </a:r>
            <a:r>
              <a:rPr lang="en-US" dirty="0" smtClean="0"/>
              <a:t> </a:t>
            </a:r>
            <a:r>
              <a:rPr lang="en-US" dirty="0" err="1" smtClean="0"/>
              <a:t>inca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I-</a:t>
            </a:r>
            <a:r>
              <a:rPr lang="en-US" b="1" dirty="0" err="1" smtClean="0"/>
              <a:t>Preambul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Din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cinci</a:t>
            </a:r>
            <a:r>
              <a:rPr lang="en-US" dirty="0" smtClean="0"/>
              <a:t> </a:t>
            </a:r>
            <a:r>
              <a:rPr lang="en-US" dirty="0" err="1" smtClean="0"/>
              <a:t>obligatii</a:t>
            </a:r>
            <a:r>
              <a:rPr lang="en-US" dirty="0" smtClean="0"/>
              <a:t> </a:t>
            </a:r>
            <a:r>
              <a:rPr lang="en-US" dirty="0" err="1" smtClean="0"/>
              <a:t>asumate</a:t>
            </a:r>
            <a:r>
              <a:rPr lang="en-US" dirty="0" smtClean="0"/>
              <a:t> de Romania </a:t>
            </a:r>
            <a:r>
              <a:rPr lang="en-US" dirty="0" err="1" smtClean="0"/>
              <a:t>pentru</a:t>
            </a:r>
            <a:r>
              <a:rPr lang="en-US" dirty="0" smtClean="0"/>
              <a:t> 2020:</a:t>
            </a:r>
          </a:p>
          <a:p>
            <a:r>
              <a:rPr lang="en-US" dirty="0" err="1" smtClean="0"/>
              <a:t>numai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economica</a:t>
            </a:r>
            <a:r>
              <a:rPr lang="en-US" dirty="0" smtClean="0"/>
              <a:t> cu </a:t>
            </a:r>
            <a:r>
              <a:rPr lang="en-US" dirty="0" err="1" smtClean="0"/>
              <a:t>caracter</a:t>
            </a:r>
            <a:r>
              <a:rPr lang="en-US" dirty="0" smtClean="0"/>
              <a:t> energetic </a:t>
            </a:r>
            <a:r>
              <a:rPr lang="en-US" dirty="0" err="1" smtClean="0"/>
              <a:t>si</a:t>
            </a:r>
            <a:r>
              <a:rPr lang="en-US" dirty="0" smtClean="0"/>
              <a:t> de mediu-20-20-20</a:t>
            </a:r>
            <a:r>
              <a:rPr lang="ro-RO" dirty="0" smtClean="0"/>
              <a:t>;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 </a:t>
            </a:r>
            <a:r>
              <a:rPr lang="en-US" dirty="0" err="1" smtClean="0"/>
              <a:t>pentru</a:t>
            </a:r>
            <a:r>
              <a:rPr lang="en-US" dirty="0" smtClean="0"/>
              <a:t>  cercetare-2% din PIB 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restul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cu </a:t>
            </a:r>
            <a:r>
              <a:rPr lang="en-US" dirty="0" err="1" smtClean="0"/>
              <a:t>caracter</a:t>
            </a:r>
            <a:r>
              <a:rPr lang="en-US" dirty="0" smtClean="0"/>
              <a:t> social;</a:t>
            </a:r>
          </a:p>
          <a:p>
            <a:r>
              <a:rPr lang="en-US" dirty="0" err="1" smtClean="0"/>
              <a:t>atingerea</a:t>
            </a:r>
            <a:r>
              <a:rPr lang="en-US" dirty="0" smtClean="0"/>
              <a:t>  </a:t>
            </a:r>
            <a:r>
              <a:rPr lang="en-US" dirty="0" err="1" smtClean="0"/>
              <a:t>tintei</a:t>
            </a:r>
            <a:r>
              <a:rPr lang="en-US" dirty="0" smtClean="0"/>
              <a:t> de 70 % </a:t>
            </a:r>
            <a:r>
              <a:rPr lang="en-US" dirty="0" err="1" smtClean="0"/>
              <a:t>populatie</a:t>
            </a:r>
            <a:r>
              <a:rPr lang="en-US" dirty="0" smtClean="0"/>
              <a:t> </a:t>
            </a:r>
            <a:r>
              <a:rPr lang="en-US" dirty="0" err="1" smtClean="0"/>
              <a:t>ocupata</a:t>
            </a:r>
            <a:r>
              <a:rPr lang="en-US" dirty="0" smtClean="0"/>
              <a:t> din </a:t>
            </a:r>
            <a:r>
              <a:rPr lang="en-US" dirty="0" err="1" smtClean="0"/>
              <a:t>limita</a:t>
            </a:r>
            <a:r>
              <a:rPr lang="en-US" dirty="0" smtClean="0"/>
              <a:t> de </a:t>
            </a:r>
            <a:r>
              <a:rPr lang="en-US" dirty="0" err="1" smtClean="0"/>
              <a:t>varsta</a:t>
            </a:r>
            <a:r>
              <a:rPr lang="en-US" dirty="0" smtClean="0"/>
              <a:t> 20-64 de </a:t>
            </a:r>
            <a:r>
              <a:rPr lang="en-US" dirty="0" err="1" smtClean="0"/>
              <a:t>ani</a:t>
            </a:r>
            <a:r>
              <a:rPr lang="ro-RO" dirty="0" smtClean="0"/>
              <a:t>;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 </a:t>
            </a:r>
            <a:r>
              <a:rPr lang="en-US" dirty="0" err="1" smtClean="0"/>
              <a:t>educatie</a:t>
            </a:r>
            <a:r>
              <a:rPr lang="en-US" dirty="0" smtClean="0"/>
              <a:t> – </a:t>
            </a:r>
            <a:r>
              <a:rPr lang="en-US" dirty="0" err="1" smtClean="0"/>
              <a:t>scaderea</a:t>
            </a:r>
            <a:r>
              <a:rPr lang="en-US" dirty="0" smtClean="0"/>
              <a:t> </a:t>
            </a:r>
            <a:r>
              <a:rPr lang="en-US" dirty="0" err="1" smtClean="0"/>
              <a:t>abandonului</a:t>
            </a:r>
            <a:r>
              <a:rPr lang="en-US" dirty="0" smtClean="0"/>
              <a:t> </a:t>
            </a:r>
            <a:r>
              <a:rPr lang="en-US" dirty="0" err="1" smtClean="0"/>
              <a:t>scolar</a:t>
            </a:r>
            <a:r>
              <a:rPr lang="en-US" dirty="0" smtClean="0"/>
              <a:t> la 11,3 %  </a:t>
            </a:r>
            <a:r>
              <a:rPr lang="en-US" dirty="0" err="1" smtClean="0"/>
              <a:t>impreuna</a:t>
            </a:r>
            <a:r>
              <a:rPr lang="en-US" dirty="0" smtClean="0"/>
              <a:t> cu 26,7 % </a:t>
            </a:r>
            <a:r>
              <a:rPr lang="en-US" dirty="0" err="1" smtClean="0"/>
              <a:t>ponderea</a:t>
            </a:r>
            <a:r>
              <a:rPr lang="en-US" dirty="0" smtClean="0"/>
              <a:t> </a:t>
            </a:r>
            <a:r>
              <a:rPr lang="en-US" dirty="0" err="1" smtClean="0"/>
              <a:t>absolventilor</a:t>
            </a:r>
            <a:r>
              <a:rPr lang="en-US" dirty="0" smtClean="0"/>
              <a:t> de </a:t>
            </a:r>
            <a:r>
              <a:rPr lang="en-US" dirty="0" err="1" smtClean="0"/>
              <a:t>invatamant</a:t>
            </a:r>
            <a:r>
              <a:rPr lang="en-US" dirty="0" smtClean="0"/>
              <a:t> superior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generatia</a:t>
            </a:r>
            <a:r>
              <a:rPr lang="en-US" dirty="0" smtClean="0"/>
              <a:t>  cu </a:t>
            </a:r>
            <a:r>
              <a:rPr lang="en-US" dirty="0" err="1" smtClean="0"/>
              <a:t>varsta</a:t>
            </a:r>
            <a:r>
              <a:rPr lang="en-US" dirty="0" smtClean="0"/>
              <a:t> </a:t>
            </a:r>
            <a:r>
              <a:rPr lang="en-US" dirty="0" err="1" smtClean="0"/>
              <a:t>cuprinsa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30-34 de </a:t>
            </a:r>
            <a:r>
              <a:rPr lang="en-US" dirty="0" err="1" smtClean="0"/>
              <a:t>ani</a:t>
            </a:r>
            <a:r>
              <a:rPr lang="ro-RO" dirty="0" smtClean="0"/>
              <a:t>;</a:t>
            </a:r>
            <a:endParaRPr lang="en-US" dirty="0" smtClean="0"/>
          </a:p>
          <a:p>
            <a:r>
              <a:rPr lang="en-US" dirty="0" err="1" smtClean="0"/>
              <a:t>reducerea</a:t>
            </a:r>
            <a:r>
              <a:rPr lang="en-US" dirty="0" smtClean="0"/>
              <a:t> </a:t>
            </a:r>
            <a:r>
              <a:rPr lang="en-US" dirty="0" err="1" smtClean="0"/>
              <a:t>numarului</a:t>
            </a:r>
            <a:r>
              <a:rPr lang="en-US" dirty="0" smtClean="0"/>
              <a:t> </a:t>
            </a:r>
            <a:r>
              <a:rPr lang="en-US" dirty="0" err="1" smtClean="0"/>
              <a:t>persoanelor</a:t>
            </a:r>
            <a:r>
              <a:rPr lang="en-US" dirty="0" smtClean="0"/>
              <a:t> </a:t>
            </a:r>
            <a:r>
              <a:rPr lang="en-US" dirty="0" err="1" smtClean="0"/>
              <a:t>amenintate</a:t>
            </a:r>
            <a:r>
              <a:rPr lang="en-US" dirty="0" smtClean="0"/>
              <a:t> de </a:t>
            </a:r>
            <a:r>
              <a:rPr lang="en-US" dirty="0" err="1" smtClean="0"/>
              <a:t>saracie</a:t>
            </a:r>
            <a:r>
              <a:rPr lang="en-US" dirty="0" smtClean="0"/>
              <a:t> cu 580 </a:t>
            </a:r>
            <a:r>
              <a:rPr lang="en-US" dirty="0" err="1" smtClean="0"/>
              <a:t>mii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sz="3200" b="1" dirty="0" smtClean="0"/>
              <a:t>d.  ANC - </a:t>
            </a:r>
            <a:r>
              <a:rPr lang="fr-FR" sz="3200" b="1" dirty="0" err="1" smtClean="0"/>
              <a:t>Text</a:t>
            </a:r>
            <a:r>
              <a:rPr lang="ro-RO" sz="3200" b="1" dirty="0" smtClean="0"/>
              <a:t> </a:t>
            </a:r>
            <a:r>
              <a:rPr lang="fr-FR" sz="3200" b="1" dirty="0" err="1" smtClean="0"/>
              <a:t>act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normativ</a:t>
            </a:r>
            <a:r>
              <a:rPr lang="fr-FR" sz="3200" b="1" dirty="0" smtClean="0"/>
              <a:t> :</a:t>
            </a:r>
            <a:endParaRPr lang="en-US" sz="3200" b="1" dirty="0" smtClean="0"/>
          </a:p>
          <a:p>
            <a:r>
              <a:rPr lang="fr-FR" sz="3200" dirty="0" smtClean="0"/>
              <a:t>« CAPITOLUL II </a:t>
            </a:r>
            <a:r>
              <a:rPr lang="ro-RO" sz="3200" dirty="0" smtClean="0"/>
              <a:t>-</a:t>
            </a:r>
            <a:r>
              <a:rPr lang="fr-FR" sz="3200" dirty="0" smtClean="0"/>
              <a:t> </a:t>
            </a:r>
            <a:r>
              <a:rPr lang="ro-RO" sz="3200" b="1" dirty="0" smtClean="0"/>
              <a:t>R</a:t>
            </a:r>
            <a:r>
              <a:rPr lang="fr-FR" sz="3200" b="1" dirty="0" err="1" smtClean="0"/>
              <a:t>esponsabilitati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referitoare</a:t>
            </a:r>
            <a:r>
              <a:rPr lang="fr-FR" sz="3200" b="1" dirty="0" smtClean="0"/>
              <a:t> la </a:t>
            </a:r>
            <a:r>
              <a:rPr lang="fr-FR" sz="3200" b="1" dirty="0" err="1" smtClean="0"/>
              <a:t>invatarea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tot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parcursul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vietii</a:t>
            </a:r>
            <a:endParaRPr lang="en-US" sz="3200" dirty="0" smtClean="0"/>
          </a:p>
          <a:p>
            <a:pPr lvl="1">
              <a:lnSpc>
                <a:spcPct val="120000"/>
              </a:lnSpc>
            </a:pPr>
            <a:r>
              <a:rPr lang="fr-FR" sz="3000" i="1" dirty="0" smtClean="0">
                <a:solidFill>
                  <a:srgbClr val="0070C0"/>
                </a:solidFill>
              </a:rPr>
              <a:t>Art. 340 (1) Se </a:t>
            </a:r>
            <a:r>
              <a:rPr lang="fr-FR" sz="3000" i="1" dirty="0" err="1" smtClean="0">
                <a:solidFill>
                  <a:srgbClr val="0070C0"/>
                </a:solidFill>
              </a:rPr>
              <a:t>infiinteaza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Autoritatea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Nationala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pentru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Calificari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prin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reorganizarea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Consiliului</a:t>
            </a:r>
            <a:r>
              <a:rPr lang="fr-FR" sz="3000" i="1" dirty="0" smtClean="0">
                <a:solidFill>
                  <a:srgbClr val="0070C0"/>
                </a:solidFill>
              </a:rPr>
              <a:t> National al </a:t>
            </a:r>
            <a:r>
              <a:rPr lang="fr-FR" sz="3000" i="1" dirty="0" err="1" smtClean="0">
                <a:solidFill>
                  <a:srgbClr val="0070C0"/>
                </a:solidFill>
              </a:rPr>
              <a:t>Calificarilor</a:t>
            </a:r>
            <a:r>
              <a:rPr lang="fr-FR" sz="3000" i="1" dirty="0" smtClean="0">
                <a:solidFill>
                  <a:srgbClr val="0070C0"/>
                </a:solidFill>
              </a:rPr>
              <a:t> si </a:t>
            </a:r>
            <a:r>
              <a:rPr lang="fr-FR" sz="3000" i="1" dirty="0" err="1" smtClean="0">
                <a:solidFill>
                  <a:srgbClr val="0070C0"/>
                </a:solidFill>
              </a:rPr>
              <a:t>Formarii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Profesionale</a:t>
            </a:r>
            <a:r>
              <a:rPr lang="fr-FR" sz="3000" i="1" dirty="0" smtClean="0">
                <a:solidFill>
                  <a:srgbClr val="0070C0"/>
                </a:solidFill>
              </a:rPr>
              <a:t> a </a:t>
            </a:r>
            <a:r>
              <a:rPr lang="fr-FR" sz="3000" i="1" dirty="0" err="1" smtClean="0">
                <a:solidFill>
                  <a:srgbClr val="0070C0"/>
                </a:solidFill>
              </a:rPr>
              <a:t>Adultilor</a:t>
            </a:r>
            <a:r>
              <a:rPr lang="fr-FR" sz="3000" i="1" dirty="0" smtClean="0">
                <a:solidFill>
                  <a:srgbClr val="0070C0"/>
                </a:solidFill>
              </a:rPr>
              <a:t> (CNCFPA) si a </a:t>
            </a:r>
            <a:r>
              <a:rPr lang="fr-FR" sz="3000" i="1" dirty="0" err="1" smtClean="0">
                <a:solidFill>
                  <a:srgbClr val="0070C0"/>
                </a:solidFill>
              </a:rPr>
              <a:t>Unitatii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Executive</a:t>
            </a:r>
            <a:r>
              <a:rPr lang="fr-FR" sz="3000" i="1" dirty="0" smtClean="0">
                <a:solidFill>
                  <a:srgbClr val="0070C0"/>
                </a:solidFill>
              </a:rPr>
              <a:t> a </a:t>
            </a:r>
            <a:r>
              <a:rPr lang="fr-FR" sz="3000" i="1" dirty="0" err="1" smtClean="0">
                <a:solidFill>
                  <a:srgbClr val="0070C0"/>
                </a:solidFill>
              </a:rPr>
              <a:t>Consiliului</a:t>
            </a:r>
            <a:r>
              <a:rPr lang="fr-FR" sz="3000" i="1" dirty="0" smtClean="0">
                <a:solidFill>
                  <a:srgbClr val="0070C0"/>
                </a:solidFill>
              </a:rPr>
              <a:t> National al </a:t>
            </a:r>
            <a:r>
              <a:rPr lang="fr-FR" sz="3000" i="1" dirty="0" err="1" smtClean="0">
                <a:solidFill>
                  <a:srgbClr val="0070C0"/>
                </a:solidFill>
              </a:rPr>
              <a:t>Calificarilor</a:t>
            </a:r>
            <a:r>
              <a:rPr lang="fr-FR" sz="3000" i="1" dirty="0" smtClean="0">
                <a:solidFill>
                  <a:srgbClr val="0070C0"/>
                </a:solidFill>
              </a:rPr>
              <a:t> si </a:t>
            </a:r>
            <a:r>
              <a:rPr lang="fr-FR" sz="3000" i="1" dirty="0" err="1" smtClean="0">
                <a:solidFill>
                  <a:srgbClr val="0070C0"/>
                </a:solidFill>
              </a:rPr>
              <a:t>Formarii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Profesionale</a:t>
            </a:r>
            <a:r>
              <a:rPr lang="fr-FR" sz="3000" i="1" dirty="0" smtClean="0">
                <a:solidFill>
                  <a:srgbClr val="0070C0"/>
                </a:solidFill>
              </a:rPr>
              <a:t> a </a:t>
            </a:r>
            <a:r>
              <a:rPr lang="fr-FR" sz="3000" i="1" dirty="0" err="1" smtClean="0">
                <a:solidFill>
                  <a:srgbClr val="0070C0"/>
                </a:solidFill>
              </a:rPr>
              <a:t>Adultilor</a:t>
            </a:r>
            <a:r>
              <a:rPr lang="fr-FR" sz="3000" i="1" dirty="0" smtClean="0">
                <a:solidFill>
                  <a:srgbClr val="0070C0"/>
                </a:solidFill>
              </a:rPr>
              <a:t>.</a:t>
            </a:r>
            <a:endParaRPr lang="en-US" sz="3000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sz="3000" i="1" dirty="0" smtClean="0">
                <a:solidFill>
                  <a:srgbClr val="0070C0"/>
                </a:solidFill>
              </a:rPr>
              <a:t>(2) </a:t>
            </a:r>
            <a:r>
              <a:rPr lang="fr-FR" sz="3000" i="1" dirty="0" err="1" smtClean="0">
                <a:solidFill>
                  <a:srgbClr val="0070C0"/>
                </a:solidFill>
              </a:rPr>
              <a:t>Autoritatea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Nationala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pentru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Calificari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elaboreaza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Cadrul</a:t>
            </a:r>
            <a:r>
              <a:rPr lang="fr-FR" sz="3000" i="1" dirty="0" smtClean="0">
                <a:solidFill>
                  <a:srgbClr val="0070C0"/>
                </a:solidFill>
              </a:rPr>
              <a:t> national al </a:t>
            </a:r>
            <a:r>
              <a:rPr lang="fr-FR" sz="3000" i="1" dirty="0" err="1" smtClean="0">
                <a:solidFill>
                  <a:srgbClr val="0070C0"/>
                </a:solidFill>
              </a:rPr>
              <a:t>calificarilor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pe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baza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Cadrului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european</a:t>
            </a:r>
            <a:r>
              <a:rPr lang="fr-FR" sz="3000" i="1" dirty="0" smtClean="0">
                <a:solidFill>
                  <a:srgbClr val="0070C0"/>
                </a:solidFill>
              </a:rPr>
              <a:t> al </a:t>
            </a:r>
            <a:r>
              <a:rPr lang="fr-FR" sz="3000" i="1" dirty="0" err="1" smtClean="0">
                <a:solidFill>
                  <a:srgbClr val="0070C0"/>
                </a:solidFill>
              </a:rPr>
              <a:t>calificarilor</a:t>
            </a:r>
            <a:r>
              <a:rPr lang="fr-FR" sz="3000" i="1" dirty="0" smtClean="0">
                <a:solidFill>
                  <a:srgbClr val="0070C0"/>
                </a:solidFill>
              </a:rPr>
              <a:t>, </a:t>
            </a:r>
            <a:r>
              <a:rPr lang="fr-FR" sz="3000" i="1" dirty="0" err="1" smtClean="0">
                <a:solidFill>
                  <a:srgbClr val="0070C0"/>
                </a:solidFill>
              </a:rPr>
              <a:t>gestioneaza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Registrul</a:t>
            </a:r>
            <a:r>
              <a:rPr lang="fr-FR" sz="3000" i="1" dirty="0" smtClean="0">
                <a:solidFill>
                  <a:srgbClr val="0070C0"/>
                </a:solidFill>
              </a:rPr>
              <a:t> national al </a:t>
            </a:r>
            <a:r>
              <a:rPr lang="fr-FR" sz="3000" i="1" dirty="0" err="1" smtClean="0">
                <a:solidFill>
                  <a:srgbClr val="0070C0"/>
                </a:solidFill>
              </a:rPr>
              <a:t>calificarilor</a:t>
            </a:r>
            <a:r>
              <a:rPr lang="fr-FR" sz="3000" i="1" dirty="0" smtClean="0">
                <a:solidFill>
                  <a:srgbClr val="0070C0"/>
                </a:solidFill>
              </a:rPr>
              <a:t> si </a:t>
            </a:r>
            <a:r>
              <a:rPr lang="fr-FR" sz="3000" i="1" dirty="0" err="1" smtClean="0">
                <a:solidFill>
                  <a:srgbClr val="0070C0"/>
                </a:solidFill>
              </a:rPr>
              <a:t>Registrul</a:t>
            </a:r>
            <a:r>
              <a:rPr lang="fr-FR" sz="3000" i="1" dirty="0" smtClean="0">
                <a:solidFill>
                  <a:srgbClr val="0070C0"/>
                </a:solidFill>
              </a:rPr>
              <a:t> national al </a:t>
            </a:r>
            <a:r>
              <a:rPr lang="fr-FR" sz="3000" i="1" dirty="0" err="1" smtClean="0">
                <a:solidFill>
                  <a:srgbClr val="0070C0"/>
                </a:solidFill>
              </a:rPr>
              <a:t>furnizorilor</a:t>
            </a:r>
            <a:r>
              <a:rPr lang="fr-FR" sz="3000" i="1" dirty="0" smtClean="0">
                <a:solidFill>
                  <a:srgbClr val="0070C0"/>
                </a:solidFill>
              </a:rPr>
              <a:t> de </a:t>
            </a:r>
            <a:r>
              <a:rPr lang="fr-FR" sz="3000" i="1" dirty="0" err="1" smtClean="0">
                <a:solidFill>
                  <a:srgbClr val="0070C0"/>
                </a:solidFill>
              </a:rPr>
              <a:t>formare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profesionala</a:t>
            </a:r>
            <a:r>
              <a:rPr lang="fr-FR" sz="3000" i="1" dirty="0" smtClean="0">
                <a:solidFill>
                  <a:srgbClr val="0070C0"/>
                </a:solidFill>
              </a:rPr>
              <a:t> a </a:t>
            </a:r>
            <a:r>
              <a:rPr lang="fr-FR" sz="3000" i="1" dirty="0" err="1" smtClean="0">
                <a:solidFill>
                  <a:srgbClr val="0070C0"/>
                </a:solidFill>
              </a:rPr>
              <a:t>adultilor</a:t>
            </a:r>
            <a:r>
              <a:rPr lang="fr-FR" sz="3000" i="1" dirty="0" smtClean="0">
                <a:solidFill>
                  <a:srgbClr val="0070C0"/>
                </a:solidFill>
              </a:rPr>
              <a:t>. </a:t>
            </a:r>
            <a:r>
              <a:rPr lang="fr-FR" sz="3000" i="1" dirty="0" err="1" smtClean="0">
                <a:solidFill>
                  <a:srgbClr val="0070C0"/>
                </a:solidFill>
              </a:rPr>
              <a:t>Autoritatea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Nationala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pentru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Calificari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coordoneaza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autorizarea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furnizorilor</a:t>
            </a:r>
            <a:r>
              <a:rPr lang="fr-FR" sz="3000" i="1" dirty="0" smtClean="0">
                <a:solidFill>
                  <a:srgbClr val="0070C0"/>
                </a:solidFill>
              </a:rPr>
              <a:t> de </a:t>
            </a:r>
            <a:r>
              <a:rPr lang="fr-FR" sz="3000" i="1" dirty="0" err="1" smtClean="0">
                <a:solidFill>
                  <a:srgbClr val="0070C0"/>
                </a:solidFill>
              </a:rPr>
              <a:t>formare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profesionala</a:t>
            </a:r>
            <a:r>
              <a:rPr lang="fr-FR" sz="3000" i="1" dirty="0" smtClean="0">
                <a:solidFill>
                  <a:srgbClr val="0070C0"/>
                </a:solidFill>
              </a:rPr>
              <a:t> continua la </a:t>
            </a:r>
            <a:r>
              <a:rPr lang="fr-FR" sz="3000" i="1" dirty="0" err="1" smtClean="0">
                <a:solidFill>
                  <a:srgbClr val="0070C0"/>
                </a:solidFill>
              </a:rPr>
              <a:t>nivel</a:t>
            </a:r>
            <a:r>
              <a:rPr lang="fr-FR" sz="3000" i="1" dirty="0" smtClean="0">
                <a:solidFill>
                  <a:srgbClr val="0070C0"/>
                </a:solidFill>
              </a:rPr>
              <a:t> national, </a:t>
            </a:r>
            <a:r>
              <a:rPr lang="fr-FR" sz="3000" i="1" dirty="0" err="1" smtClean="0">
                <a:solidFill>
                  <a:srgbClr val="0070C0"/>
                </a:solidFill>
              </a:rPr>
              <a:t>coordoneaza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sistemul</a:t>
            </a:r>
            <a:r>
              <a:rPr lang="fr-FR" sz="3000" i="1" dirty="0" smtClean="0">
                <a:solidFill>
                  <a:srgbClr val="0070C0"/>
                </a:solidFill>
              </a:rPr>
              <a:t> de </a:t>
            </a:r>
            <a:r>
              <a:rPr lang="ro-RO" sz="3000" i="1" dirty="0" smtClean="0">
                <a:solidFill>
                  <a:srgbClr val="0070C0"/>
                </a:solidFill>
              </a:rPr>
              <a:t>asigurare</a:t>
            </a:r>
            <a:r>
              <a:rPr lang="fr-FR" sz="3000" i="1" dirty="0" smtClean="0">
                <a:solidFill>
                  <a:srgbClr val="0070C0"/>
                </a:solidFill>
              </a:rPr>
              <a:t> a </a:t>
            </a:r>
            <a:r>
              <a:rPr lang="fr-FR" sz="3000" i="1" dirty="0" err="1" smtClean="0">
                <a:solidFill>
                  <a:srgbClr val="0070C0"/>
                </a:solidFill>
              </a:rPr>
              <a:t>calitatii</a:t>
            </a:r>
            <a:r>
              <a:rPr lang="fr-FR" sz="3000" i="1" dirty="0" smtClean="0">
                <a:solidFill>
                  <a:srgbClr val="0070C0"/>
                </a:solidFill>
              </a:rPr>
              <a:t> in </a:t>
            </a:r>
            <a:r>
              <a:rPr lang="fr-FR" sz="3000" i="1" dirty="0" err="1" smtClean="0">
                <a:solidFill>
                  <a:srgbClr val="0070C0"/>
                </a:solidFill>
              </a:rPr>
              <a:t>formarea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profesionala</a:t>
            </a:r>
            <a:r>
              <a:rPr lang="fr-FR" sz="3000" i="1" dirty="0" smtClean="0">
                <a:solidFill>
                  <a:srgbClr val="0070C0"/>
                </a:solidFill>
              </a:rPr>
              <a:t> continua si </a:t>
            </a:r>
            <a:r>
              <a:rPr lang="fr-FR" sz="3000" i="1" dirty="0" err="1" smtClean="0">
                <a:solidFill>
                  <a:srgbClr val="0070C0"/>
                </a:solidFill>
              </a:rPr>
              <a:t>activitatile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comitetelor</a:t>
            </a:r>
            <a:r>
              <a:rPr lang="fr-FR" sz="3000" i="1" dirty="0" smtClean="0">
                <a:solidFill>
                  <a:srgbClr val="0070C0"/>
                </a:solidFill>
              </a:rPr>
              <a:t> </a:t>
            </a:r>
            <a:r>
              <a:rPr lang="fr-FR" sz="3000" i="1" dirty="0" err="1" smtClean="0">
                <a:solidFill>
                  <a:srgbClr val="0070C0"/>
                </a:solidFill>
              </a:rPr>
              <a:t>sectoriale</a:t>
            </a:r>
            <a:r>
              <a:rPr lang="fr-FR" sz="3000" i="1" dirty="0" smtClean="0">
                <a:solidFill>
                  <a:srgbClr val="0070C0"/>
                </a:solidFill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5029200"/>
          </a:xfrm>
        </p:spPr>
        <p:txBody>
          <a:bodyPr>
            <a:normAutofit fontScale="32500" lnSpcReduction="20000"/>
          </a:bodyPr>
          <a:lstStyle/>
          <a:p>
            <a:r>
              <a:rPr lang="en-US" sz="5800" i="1" dirty="0" smtClean="0"/>
              <a:t>CAPITOLUL V </a:t>
            </a:r>
            <a:r>
              <a:rPr lang="ro-RO" sz="5800" i="1" dirty="0" smtClean="0"/>
              <a:t>- </a:t>
            </a:r>
            <a:r>
              <a:rPr lang="en-US" sz="5800" b="1" i="1" dirty="0" err="1" smtClean="0"/>
              <a:t>Invatarea</a:t>
            </a:r>
            <a:r>
              <a:rPr lang="en-US" sz="5800" b="1" i="1" dirty="0" smtClean="0"/>
              <a:t> </a:t>
            </a:r>
            <a:r>
              <a:rPr lang="en-US" sz="5800" b="1" i="1" dirty="0" err="1" smtClean="0"/>
              <a:t>pe</a:t>
            </a:r>
            <a:r>
              <a:rPr lang="en-US" sz="5800" b="1" i="1" dirty="0" smtClean="0"/>
              <a:t> tot </a:t>
            </a:r>
            <a:r>
              <a:rPr lang="en-US" sz="5800" b="1" i="1" dirty="0" err="1" smtClean="0"/>
              <a:t>parcursul</a:t>
            </a:r>
            <a:r>
              <a:rPr lang="en-US" sz="5800" b="1" i="1" dirty="0" smtClean="0"/>
              <a:t> </a:t>
            </a:r>
            <a:r>
              <a:rPr lang="en-US" sz="5800" b="1" i="1" dirty="0" err="1" smtClean="0"/>
              <a:t>vietii</a:t>
            </a:r>
            <a:endParaRPr lang="en-US" sz="5800" dirty="0" smtClean="0"/>
          </a:p>
          <a:p>
            <a:pPr lvl="1">
              <a:lnSpc>
                <a:spcPct val="120000"/>
              </a:lnSpc>
            </a:pPr>
            <a:r>
              <a:rPr lang="fr-FR" sz="5200" dirty="0" smtClean="0">
                <a:solidFill>
                  <a:srgbClr val="0070C0"/>
                </a:solidFill>
              </a:rPr>
              <a:t>(5) </a:t>
            </a:r>
            <a:r>
              <a:rPr lang="fr-FR" sz="5200" dirty="0" err="1" smtClean="0">
                <a:solidFill>
                  <a:srgbClr val="0070C0"/>
                </a:solidFill>
              </a:rPr>
              <a:t>Autoritatea</a:t>
            </a:r>
            <a:r>
              <a:rPr lang="fr-FR" sz="5200" dirty="0" smtClean="0">
                <a:solidFill>
                  <a:srgbClr val="0070C0"/>
                </a:solidFill>
              </a:rPr>
              <a:t> </a:t>
            </a:r>
            <a:r>
              <a:rPr lang="fr-FR" sz="5200" dirty="0" err="1" smtClean="0">
                <a:solidFill>
                  <a:srgbClr val="0070C0"/>
                </a:solidFill>
              </a:rPr>
              <a:t>Nationala</a:t>
            </a:r>
            <a:r>
              <a:rPr lang="fr-FR" sz="5200" dirty="0" smtClean="0">
                <a:solidFill>
                  <a:srgbClr val="0070C0"/>
                </a:solidFill>
              </a:rPr>
              <a:t> </a:t>
            </a:r>
            <a:r>
              <a:rPr lang="fr-FR" sz="5200" dirty="0" err="1" smtClean="0">
                <a:solidFill>
                  <a:srgbClr val="0070C0"/>
                </a:solidFill>
              </a:rPr>
              <a:t>pentru</a:t>
            </a:r>
            <a:r>
              <a:rPr lang="fr-FR" sz="5200" dirty="0" smtClean="0">
                <a:solidFill>
                  <a:srgbClr val="0070C0"/>
                </a:solidFill>
              </a:rPr>
              <a:t> </a:t>
            </a:r>
            <a:r>
              <a:rPr lang="fr-FR" sz="5200" dirty="0" err="1" smtClean="0">
                <a:solidFill>
                  <a:srgbClr val="0070C0"/>
                </a:solidFill>
              </a:rPr>
              <a:t>Calificari</a:t>
            </a:r>
            <a:r>
              <a:rPr lang="fr-FR" sz="5200" dirty="0" smtClean="0">
                <a:solidFill>
                  <a:srgbClr val="0070C0"/>
                </a:solidFill>
              </a:rPr>
              <a:t> este </a:t>
            </a:r>
            <a:r>
              <a:rPr lang="fr-FR" sz="5200" dirty="0" err="1" smtClean="0">
                <a:solidFill>
                  <a:srgbClr val="0070C0"/>
                </a:solidFill>
              </a:rPr>
              <a:t>coordonata</a:t>
            </a:r>
            <a:r>
              <a:rPr lang="fr-FR" sz="5200" dirty="0" smtClean="0">
                <a:solidFill>
                  <a:srgbClr val="0070C0"/>
                </a:solidFill>
              </a:rPr>
              <a:t> de </a:t>
            </a:r>
            <a:r>
              <a:rPr lang="fr-FR" sz="5200" dirty="0" err="1" smtClean="0">
                <a:solidFill>
                  <a:srgbClr val="0070C0"/>
                </a:solidFill>
              </a:rPr>
              <a:t>Ministerul</a:t>
            </a:r>
            <a:r>
              <a:rPr lang="fr-FR" sz="5200" dirty="0" smtClean="0">
                <a:solidFill>
                  <a:srgbClr val="0070C0"/>
                </a:solidFill>
              </a:rPr>
              <a:t> </a:t>
            </a:r>
            <a:r>
              <a:rPr lang="fr-FR" sz="5200" dirty="0" err="1" smtClean="0">
                <a:solidFill>
                  <a:srgbClr val="0070C0"/>
                </a:solidFill>
              </a:rPr>
              <a:t>Educatiei</a:t>
            </a:r>
            <a:r>
              <a:rPr lang="fr-FR" sz="5200" dirty="0" smtClean="0">
                <a:solidFill>
                  <a:srgbClr val="0070C0"/>
                </a:solidFill>
              </a:rPr>
              <a:t> Nationale</a:t>
            </a:r>
            <a:r>
              <a:rPr lang="ro-RO" sz="5200" dirty="0" smtClean="0">
                <a:solidFill>
                  <a:srgbClr val="0070C0"/>
                </a:solidFill>
              </a:rPr>
              <a:t>;</a:t>
            </a:r>
            <a:r>
              <a:rPr lang="fr-FR" sz="5200" dirty="0" smtClean="0">
                <a:solidFill>
                  <a:srgbClr val="0070C0"/>
                </a:solidFill>
              </a:rPr>
              <a:t> </a:t>
            </a:r>
            <a:endParaRPr lang="en-US" sz="5200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fr-FR" sz="5200" b="1" i="1" dirty="0" smtClean="0">
                <a:solidFill>
                  <a:srgbClr val="0070C0"/>
                </a:solidFill>
              </a:rPr>
              <a:t>e. </a:t>
            </a:r>
            <a:r>
              <a:rPr lang="fr-FR" sz="5200" b="1" i="1" dirty="0" err="1" smtClean="0">
                <a:solidFill>
                  <a:srgbClr val="0070C0"/>
                </a:solidFill>
              </a:rPr>
              <a:t>Ministerul</a:t>
            </a:r>
            <a:r>
              <a:rPr lang="fr-FR" sz="5200" b="1" i="1" dirty="0" smtClean="0">
                <a:solidFill>
                  <a:srgbClr val="0070C0"/>
                </a:solidFill>
              </a:rPr>
              <a:t> </a:t>
            </a:r>
            <a:r>
              <a:rPr lang="fr-FR" sz="5200" b="1" i="1" dirty="0" err="1" smtClean="0">
                <a:solidFill>
                  <a:srgbClr val="0070C0"/>
                </a:solidFill>
              </a:rPr>
              <a:t>Educatiei</a:t>
            </a:r>
            <a:r>
              <a:rPr lang="fr-FR" sz="5200" b="1" i="1" dirty="0" smtClean="0">
                <a:solidFill>
                  <a:srgbClr val="0070C0"/>
                </a:solidFill>
              </a:rPr>
              <a:t>,  </a:t>
            </a:r>
            <a:r>
              <a:rPr lang="fr-FR" sz="5200" i="1" dirty="0" smtClean="0">
                <a:solidFill>
                  <a:srgbClr val="0070C0"/>
                </a:solidFill>
              </a:rPr>
              <a:t>are ca </a:t>
            </a:r>
            <a:r>
              <a:rPr lang="fr-FR" sz="5200" i="1" dirty="0" err="1" smtClean="0">
                <a:solidFill>
                  <a:srgbClr val="0070C0"/>
                </a:solidFill>
              </a:rPr>
              <a:t>atributii</a:t>
            </a:r>
            <a:r>
              <a:rPr lang="fr-FR" sz="5200" i="1" dirty="0" smtClean="0">
                <a:solidFill>
                  <a:srgbClr val="0070C0"/>
                </a:solidFill>
              </a:rPr>
              <a:t> principale, in </a:t>
            </a:r>
            <a:r>
              <a:rPr lang="fr-FR" sz="5200" i="1" dirty="0" err="1" smtClean="0">
                <a:solidFill>
                  <a:srgbClr val="0070C0"/>
                </a:solidFill>
              </a:rPr>
              <a:t>domeniul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invatarii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pe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tot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parcursul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vietii</a:t>
            </a:r>
            <a:r>
              <a:rPr lang="fr-FR" sz="5200" i="1" dirty="0" smtClean="0">
                <a:solidFill>
                  <a:srgbClr val="0070C0"/>
                </a:solidFill>
              </a:rPr>
              <a:t>: </a:t>
            </a:r>
            <a:br>
              <a:rPr lang="fr-FR" sz="5200" i="1" dirty="0" smtClean="0">
                <a:solidFill>
                  <a:srgbClr val="0070C0"/>
                </a:solidFill>
              </a:rPr>
            </a:br>
            <a:r>
              <a:rPr lang="fr-FR" sz="5200" i="1" dirty="0" smtClean="0">
                <a:solidFill>
                  <a:srgbClr val="0070C0"/>
                </a:solidFill>
              </a:rPr>
              <a:t>a) </a:t>
            </a:r>
            <a:r>
              <a:rPr lang="fr-FR" sz="5200" i="1" dirty="0" err="1" smtClean="0">
                <a:solidFill>
                  <a:srgbClr val="0070C0"/>
                </a:solidFill>
              </a:rPr>
              <a:t>elaborarea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strategiilor</a:t>
            </a:r>
            <a:r>
              <a:rPr lang="fr-FR" sz="5200" i="1" dirty="0" smtClean="0">
                <a:solidFill>
                  <a:srgbClr val="0070C0"/>
                </a:solidFill>
              </a:rPr>
              <a:t> si </a:t>
            </a:r>
            <a:r>
              <a:rPr lang="fr-FR" sz="5200" i="1" dirty="0" err="1" smtClean="0">
                <a:solidFill>
                  <a:srgbClr val="0070C0"/>
                </a:solidFill>
              </a:rPr>
              <a:t>politicilor</a:t>
            </a:r>
            <a:r>
              <a:rPr lang="fr-FR" sz="5200" i="1" dirty="0" smtClean="0">
                <a:solidFill>
                  <a:srgbClr val="0070C0"/>
                </a:solidFill>
              </a:rPr>
              <a:t> nationale in </a:t>
            </a:r>
            <a:r>
              <a:rPr lang="fr-FR" sz="5200" i="1" dirty="0" err="1" smtClean="0">
                <a:solidFill>
                  <a:srgbClr val="0070C0"/>
                </a:solidFill>
              </a:rPr>
              <a:t>domeniul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educatiei</a:t>
            </a:r>
            <a:r>
              <a:rPr lang="fr-FR" sz="5200" i="1" dirty="0" smtClean="0">
                <a:solidFill>
                  <a:srgbClr val="0070C0"/>
                </a:solidFill>
              </a:rPr>
              <a:t> si al </a:t>
            </a:r>
            <a:r>
              <a:rPr lang="fr-FR" sz="5200" i="1" dirty="0" err="1" smtClean="0">
                <a:solidFill>
                  <a:srgbClr val="0070C0"/>
                </a:solidFill>
              </a:rPr>
              <a:t>formarii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profesionale</a:t>
            </a:r>
            <a:r>
              <a:rPr lang="fr-FR" sz="5200" i="1" dirty="0" smtClean="0">
                <a:solidFill>
                  <a:srgbClr val="0070C0"/>
                </a:solidFill>
              </a:rPr>
              <a:t>; </a:t>
            </a:r>
            <a:br>
              <a:rPr lang="fr-FR" sz="5200" i="1" dirty="0" smtClean="0">
                <a:solidFill>
                  <a:srgbClr val="0070C0"/>
                </a:solidFill>
              </a:rPr>
            </a:br>
            <a:r>
              <a:rPr lang="fr-FR" sz="5200" i="1" dirty="0" smtClean="0">
                <a:solidFill>
                  <a:srgbClr val="0070C0"/>
                </a:solidFill>
              </a:rPr>
              <a:t>b) </a:t>
            </a:r>
            <a:r>
              <a:rPr lang="fr-FR" sz="5200" i="1" dirty="0" err="1" smtClean="0">
                <a:solidFill>
                  <a:srgbClr val="0070C0"/>
                </a:solidFill>
              </a:rPr>
              <a:t>elaborarea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reglementarilor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referitoare</a:t>
            </a:r>
            <a:r>
              <a:rPr lang="fr-FR" sz="5200" i="1" dirty="0" smtClean="0">
                <a:solidFill>
                  <a:srgbClr val="0070C0"/>
                </a:solidFill>
              </a:rPr>
              <a:t> la </a:t>
            </a:r>
            <a:r>
              <a:rPr lang="fr-FR" sz="5200" i="1" dirty="0" err="1" smtClean="0">
                <a:solidFill>
                  <a:srgbClr val="0070C0"/>
                </a:solidFill>
              </a:rPr>
              <a:t>organizarea</a:t>
            </a:r>
            <a:r>
              <a:rPr lang="fr-FR" sz="5200" i="1" dirty="0" smtClean="0">
                <a:solidFill>
                  <a:srgbClr val="0070C0"/>
                </a:solidFill>
              </a:rPr>
              <a:t> si </a:t>
            </a:r>
            <a:r>
              <a:rPr lang="fr-FR" sz="5200" i="1" dirty="0" err="1" smtClean="0">
                <a:solidFill>
                  <a:srgbClr val="0070C0"/>
                </a:solidFill>
              </a:rPr>
              <a:t>functionarea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sistemului</a:t>
            </a:r>
            <a:r>
              <a:rPr lang="fr-FR" sz="5200" i="1" dirty="0" smtClean="0">
                <a:solidFill>
                  <a:srgbClr val="0070C0"/>
                </a:solidFill>
              </a:rPr>
              <a:t> de </a:t>
            </a:r>
            <a:r>
              <a:rPr lang="fr-FR" sz="5200" i="1" dirty="0" err="1" smtClean="0">
                <a:solidFill>
                  <a:srgbClr val="0070C0"/>
                </a:solidFill>
              </a:rPr>
              <a:t>educatie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din</a:t>
            </a:r>
            <a:r>
              <a:rPr lang="fr-FR" sz="5200" i="1" dirty="0" smtClean="0">
                <a:solidFill>
                  <a:srgbClr val="0070C0"/>
                </a:solidFill>
              </a:rPr>
              <a:t> Romania; </a:t>
            </a:r>
            <a:br>
              <a:rPr lang="fr-FR" sz="5200" i="1" dirty="0" smtClean="0">
                <a:solidFill>
                  <a:srgbClr val="0070C0"/>
                </a:solidFill>
              </a:rPr>
            </a:br>
            <a:r>
              <a:rPr lang="fr-FR" sz="5200" i="1" dirty="0" smtClean="0">
                <a:solidFill>
                  <a:srgbClr val="0070C0"/>
                </a:solidFill>
              </a:rPr>
              <a:t>c) </a:t>
            </a:r>
            <a:r>
              <a:rPr lang="fr-FR" sz="5200" i="1" dirty="0" err="1" smtClean="0">
                <a:solidFill>
                  <a:srgbClr val="0070C0"/>
                </a:solidFill>
              </a:rPr>
              <a:t>monitorizarea</a:t>
            </a:r>
            <a:r>
              <a:rPr lang="fr-FR" sz="5200" i="1" dirty="0" smtClean="0">
                <a:solidFill>
                  <a:srgbClr val="0070C0"/>
                </a:solidFill>
              </a:rPr>
              <a:t>, </a:t>
            </a:r>
            <a:r>
              <a:rPr lang="fr-FR" sz="5200" i="1" dirty="0" err="1" smtClean="0">
                <a:solidFill>
                  <a:srgbClr val="0070C0"/>
                </a:solidFill>
              </a:rPr>
              <a:t>evaluarea</a:t>
            </a:r>
            <a:r>
              <a:rPr lang="fr-FR" sz="5200" i="1" dirty="0" smtClean="0">
                <a:solidFill>
                  <a:srgbClr val="0070C0"/>
                </a:solidFill>
              </a:rPr>
              <a:t> si </a:t>
            </a:r>
            <a:r>
              <a:rPr lang="fr-FR" sz="5200" i="1" dirty="0" err="1" smtClean="0">
                <a:solidFill>
                  <a:srgbClr val="0070C0"/>
                </a:solidFill>
              </a:rPr>
              <a:t>controlarea</a:t>
            </a:r>
            <a:r>
              <a:rPr lang="fr-FR" sz="5200" i="1" dirty="0" smtClean="0">
                <a:solidFill>
                  <a:srgbClr val="0070C0"/>
                </a:solidFill>
              </a:rPr>
              <a:t>, direct </a:t>
            </a:r>
            <a:r>
              <a:rPr lang="fr-FR" sz="5200" i="1" dirty="0" err="1" smtClean="0">
                <a:solidFill>
                  <a:srgbClr val="0070C0"/>
                </a:solidFill>
              </a:rPr>
              <a:t>sau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prin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organismele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abilitate</a:t>
            </a:r>
            <a:r>
              <a:rPr lang="fr-FR" sz="5200" i="1" dirty="0" smtClean="0">
                <a:solidFill>
                  <a:srgbClr val="0070C0"/>
                </a:solidFill>
              </a:rPr>
              <a:t>, a </a:t>
            </a:r>
            <a:r>
              <a:rPr lang="fr-FR" sz="5200" i="1" dirty="0" err="1" smtClean="0">
                <a:solidFill>
                  <a:srgbClr val="0070C0"/>
                </a:solidFill>
              </a:rPr>
              <a:t>functionarii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sistemului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educational</a:t>
            </a:r>
            <a:r>
              <a:rPr lang="fr-FR" sz="5200" i="1" dirty="0" smtClean="0">
                <a:solidFill>
                  <a:srgbClr val="0070C0"/>
                </a:solidFill>
              </a:rPr>
              <a:t> si a </a:t>
            </a:r>
            <a:r>
              <a:rPr lang="fr-FR" sz="5200" i="1" dirty="0" err="1" smtClean="0">
                <a:solidFill>
                  <a:srgbClr val="0070C0"/>
                </a:solidFill>
              </a:rPr>
              <a:t>furnizorilor</a:t>
            </a:r>
            <a:r>
              <a:rPr lang="fr-FR" sz="5200" i="1" dirty="0" smtClean="0">
                <a:solidFill>
                  <a:srgbClr val="0070C0"/>
                </a:solidFill>
              </a:rPr>
              <a:t> de </a:t>
            </a:r>
            <a:r>
              <a:rPr lang="fr-FR" sz="5200" i="1" dirty="0" err="1" smtClean="0">
                <a:solidFill>
                  <a:srgbClr val="0070C0"/>
                </a:solidFill>
              </a:rPr>
              <a:t>educatie</a:t>
            </a:r>
            <a:r>
              <a:rPr lang="fr-FR" sz="5200" i="1" dirty="0" smtClean="0">
                <a:solidFill>
                  <a:srgbClr val="0070C0"/>
                </a:solidFill>
              </a:rPr>
              <a:t>; </a:t>
            </a:r>
            <a:br>
              <a:rPr lang="fr-FR" sz="5200" i="1" dirty="0" smtClean="0">
                <a:solidFill>
                  <a:srgbClr val="0070C0"/>
                </a:solidFill>
              </a:rPr>
            </a:br>
            <a:r>
              <a:rPr lang="fr-FR" sz="5200" i="1" dirty="0" smtClean="0">
                <a:solidFill>
                  <a:srgbClr val="0070C0"/>
                </a:solidFill>
              </a:rPr>
              <a:t>d) </a:t>
            </a:r>
            <a:r>
              <a:rPr lang="fr-FR" sz="5200" i="1" dirty="0" err="1" smtClean="0">
                <a:solidFill>
                  <a:srgbClr val="0070C0"/>
                </a:solidFill>
              </a:rPr>
              <a:t>stabilirea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mecanismelor</a:t>
            </a:r>
            <a:r>
              <a:rPr lang="fr-FR" sz="5200" i="1" dirty="0" smtClean="0">
                <a:solidFill>
                  <a:srgbClr val="0070C0"/>
                </a:solidFill>
              </a:rPr>
              <a:t> si a </a:t>
            </a:r>
            <a:r>
              <a:rPr lang="fr-FR" sz="5200" i="1" dirty="0" err="1" smtClean="0">
                <a:solidFill>
                  <a:srgbClr val="0070C0"/>
                </a:solidFill>
              </a:rPr>
              <a:t>metodologiilor</a:t>
            </a:r>
            <a:r>
              <a:rPr lang="fr-FR" sz="5200" i="1" dirty="0" smtClean="0">
                <a:solidFill>
                  <a:srgbClr val="0070C0"/>
                </a:solidFill>
              </a:rPr>
              <a:t> de </a:t>
            </a:r>
            <a:r>
              <a:rPr lang="fr-FR" sz="5200" i="1" dirty="0" err="1" smtClean="0">
                <a:solidFill>
                  <a:srgbClr val="0070C0"/>
                </a:solidFill>
              </a:rPr>
              <a:t>validare</a:t>
            </a:r>
            <a:r>
              <a:rPr lang="fr-FR" sz="5200" i="1" dirty="0" smtClean="0">
                <a:solidFill>
                  <a:srgbClr val="0070C0"/>
                </a:solidFill>
              </a:rPr>
              <a:t> si </a:t>
            </a:r>
            <a:r>
              <a:rPr lang="fr-FR" sz="5200" i="1" dirty="0" err="1" smtClean="0">
                <a:solidFill>
                  <a:srgbClr val="0070C0"/>
                </a:solidFill>
              </a:rPr>
              <a:t>recunoastere</a:t>
            </a:r>
            <a:r>
              <a:rPr lang="fr-FR" sz="5200" i="1" dirty="0" smtClean="0">
                <a:solidFill>
                  <a:srgbClr val="0070C0"/>
                </a:solidFill>
              </a:rPr>
              <a:t> a </a:t>
            </a:r>
            <a:r>
              <a:rPr lang="fr-FR" sz="5200" i="1" dirty="0" err="1" smtClean="0">
                <a:solidFill>
                  <a:srgbClr val="0070C0"/>
                </a:solidFill>
              </a:rPr>
              <a:t>rezultatelor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invatarii</a:t>
            </a:r>
            <a:r>
              <a:rPr lang="fr-FR" sz="5200" i="1" dirty="0" smtClean="0">
                <a:solidFill>
                  <a:srgbClr val="0070C0"/>
                </a:solidFill>
              </a:rPr>
              <a:t>; </a:t>
            </a:r>
            <a:br>
              <a:rPr lang="fr-FR" sz="5200" i="1" dirty="0" smtClean="0">
                <a:solidFill>
                  <a:srgbClr val="0070C0"/>
                </a:solidFill>
              </a:rPr>
            </a:br>
            <a:r>
              <a:rPr lang="fr-FR" sz="5200" i="1" dirty="0" smtClean="0">
                <a:solidFill>
                  <a:srgbClr val="0070C0"/>
                </a:solidFill>
              </a:rPr>
              <a:t>e) </a:t>
            </a:r>
            <a:r>
              <a:rPr lang="fr-FR" sz="5200" i="1" dirty="0" err="1" smtClean="0">
                <a:solidFill>
                  <a:srgbClr val="0070C0"/>
                </a:solidFill>
              </a:rPr>
              <a:t>elaborarea</a:t>
            </a:r>
            <a:r>
              <a:rPr lang="fr-FR" sz="5200" i="1" dirty="0" smtClean="0">
                <a:solidFill>
                  <a:srgbClr val="0070C0"/>
                </a:solidFill>
              </a:rPr>
              <a:t>, </a:t>
            </a:r>
            <a:r>
              <a:rPr lang="fr-FR" sz="5200" i="1" dirty="0" err="1" smtClean="0">
                <a:solidFill>
                  <a:srgbClr val="0070C0"/>
                </a:solidFill>
              </a:rPr>
              <a:t>impreuna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cu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Ministerul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Culturii</a:t>
            </a:r>
            <a:r>
              <a:rPr lang="fr-FR" sz="5200" i="1" dirty="0" smtClean="0">
                <a:solidFill>
                  <a:srgbClr val="0070C0"/>
                </a:solidFill>
              </a:rPr>
              <a:t> si </a:t>
            </a:r>
            <a:r>
              <a:rPr lang="fr-FR" sz="5200" i="1" dirty="0" err="1" smtClean="0">
                <a:solidFill>
                  <a:srgbClr val="0070C0"/>
                </a:solidFill>
              </a:rPr>
              <a:t>Patrimoniului</a:t>
            </a:r>
            <a:r>
              <a:rPr lang="fr-FR" sz="5200" i="1" dirty="0" smtClean="0">
                <a:solidFill>
                  <a:srgbClr val="0070C0"/>
                </a:solidFill>
              </a:rPr>
              <a:t> National, a </a:t>
            </a:r>
            <a:r>
              <a:rPr lang="fr-FR" sz="5200" i="1" dirty="0" err="1" smtClean="0">
                <a:solidFill>
                  <a:srgbClr val="0070C0"/>
                </a:solidFill>
              </a:rPr>
              <a:t>politicilor</a:t>
            </a:r>
            <a:r>
              <a:rPr lang="fr-FR" sz="5200" i="1" dirty="0" smtClean="0">
                <a:solidFill>
                  <a:srgbClr val="0070C0"/>
                </a:solidFill>
              </a:rPr>
              <a:t> in </a:t>
            </a:r>
            <a:r>
              <a:rPr lang="fr-FR" sz="5200" i="1" dirty="0" err="1" smtClean="0">
                <a:solidFill>
                  <a:srgbClr val="0070C0"/>
                </a:solidFill>
              </a:rPr>
              <a:t>domeniul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educatiei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nonprofesionale</a:t>
            </a:r>
            <a:r>
              <a:rPr lang="fr-FR" sz="5200" i="1" dirty="0" smtClean="0">
                <a:solidFill>
                  <a:srgbClr val="0070C0"/>
                </a:solidFill>
              </a:rPr>
              <a:t> a </a:t>
            </a:r>
            <a:r>
              <a:rPr lang="fr-FR" sz="5200" i="1" dirty="0" err="1" smtClean="0">
                <a:solidFill>
                  <a:srgbClr val="0070C0"/>
                </a:solidFill>
              </a:rPr>
              <a:t>adultilor</a:t>
            </a:r>
            <a:r>
              <a:rPr lang="fr-FR" sz="5200" i="1" dirty="0" smtClean="0">
                <a:solidFill>
                  <a:srgbClr val="0070C0"/>
                </a:solidFill>
              </a:rPr>
              <a:t> si </a:t>
            </a:r>
            <a:r>
              <a:rPr lang="fr-FR" sz="5200" i="1" dirty="0" err="1" smtClean="0">
                <a:solidFill>
                  <a:srgbClr val="0070C0"/>
                </a:solidFill>
              </a:rPr>
              <a:t>varstnicilor</a:t>
            </a:r>
            <a:r>
              <a:rPr lang="fr-FR" sz="5200" i="1" dirty="0" smtClean="0">
                <a:solidFill>
                  <a:srgbClr val="0070C0"/>
                </a:solidFill>
              </a:rPr>
              <a:t>; </a:t>
            </a:r>
            <a:br>
              <a:rPr lang="fr-FR" sz="5200" i="1" dirty="0" smtClean="0">
                <a:solidFill>
                  <a:srgbClr val="0070C0"/>
                </a:solidFill>
              </a:rPr>
            </a:br>
            <a:r>
              <a:rPr lang="fr-FR" sz="5200" i="1" dirty="0" smtClean="0">
                <a:solidFill>
                  <a:srgbClr val="0070C0"/>
                </a:solidFill>
              </a:rPr>
              <a:t>f) </a:t>
            </a:r>
            <a:r>
              <a:rPr lang="fr-FR" sz="5200" i="1" dirty="0" err="1" smtClean="0">
                <a:solidFill>
                  <a:srgbClr val="0070C0"/>
                </a:solidFill>
              </a:rPr>
              <a:t>alte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atributii</a:t>
            </a:r>
            <a:r>
              <a:rPr lang="fr-FR" sz="5200" i="1" dirty="0" smtClean="0">
                <a:solidFill>
                  <a:srgbClr val="0070C0"/>
                </a:solidFill>
              </a:rPr>
              <a:t>, asa cum </a:t>
            </a:r>
            <a:r>
              <a:rPr lang="fr-FR" sz="5200" i="1" dirty="0" err="1" smtClean="0">
                <a:solidFill>
                  <a:srgbClr val="0070C0"/>
                </a:solidFill>
              </a:rPr>
              <a:t>apar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ele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specificate</a:t>
            </a:r>
            <a:r>
              <a:rPr lang="fr-FR" sz="5200" i="1" dirty="0" smtClean="0">
                <a:solidFill>
                  <a:srgbClr val="0070C0"/>
                </a:solidFill>
              </a:rPr>
              <a:t> in </a:t>
            </a:r>
            <a:r>
              <a:rPr lang="fr-FR" sz="5200" i="1" dirty="0" err="1" smtClean="0">
                <a:solidFill>
                  <a:srgbClr val="0070C0"/>
                </a:solidFill>
              </a:rPr>
              <a:t>legislatia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din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domeniul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educatiei</a:t>
            </a:r>
            <a:r>
              <a:rPr lang="fr-FR" sz="5200" i="1" dirty="0" smtClean="0">
                <a:solidFill>
                  <a:srgbClr val="0070C0"/>
                </a:solidFill>
              </a:rPr>
              <a:t> si </a:t>
            </a:r>
            <a:r>
              <a:rPr lang="fr-FR" sz="5200" i="1" dirty="0" err="1" smtClean="0">
                <a:solidFill>
                  <a:srgbClr val="0070C0"/>
                </a:solidFill>
              </a:rPr>
              <a:t>formarii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profesionale</a:t>
            </a:r>
            <a:r>
              <a:rPr lang="fr-FR" sz="5200" i="1" dirty="0" smtClean="0">
                <a:solidFill>
                  <a:srgbClr val="0070C0"/>
                </a:solidFill>
              </a:rPr>
              <a:t>.</a:t>
            </a:r>
            <a:endParaRPr lang="en-US" sz="5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419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sz="5000" i="1" dirty="0" err="1" smtClean="0">
                <a:latin typeface="Times New Roman" pitchFamily="18" charset="0"/>
                <a:cs typeface="Times New Roman" pitchFamily="18" charset="0"/>
              </a:rPr>
              <a:t>f.Ministerul</a:t>
            </a:r>
            <a:r>
              <a:rPr lang="fr-FR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i="1" dirty="0" err="1" smtClean="0">
                <a:latin typeface="Times New Roman" pitchFamily="18" charset="0"/>
                <a:cs typeface="Times New Roman" pitchFamily="18" charset="0"/>
              </a:rPr>
              <a:t>Muncii</a:t>
            </a:r>
            <a:r>
              <a:rPr lang="fr-FR" sz="5000" i="1" dirty="0" smtClean="0">
                <a:latin typeface="Times New Roman" pitchFamily="18" charset="0"/>
                <a:cs typeface="Times New Roman" pitchFamily="18" charset="0"/>
              </a:rPr>
              <a:t>, are ca </a:t>
            </a:r>
            <a:r>
              <a:rPr lang="fr-FR" sz="5000" i="1" dirty="0" err="1" smtClean="0">
                <a:latin typeface="Times New Roman" pitchFamily="18" charset="0"/>
                <a:cs typeface="Times New Roman" pitchFamily="18" charset="0"/>
              </a:rPr>
              <a:t>atributii</a:t>
            </a:r>
            <a:r>
              <a:rPr lang="fr-FR" sz="5000" i="1" dirty="0" smtClean="0">
                <a:latin typeface="Times New Roman" pitchFamily="18" charset="0"/>
                <a:cs typeface="Times New Roman" pitchFamily="18" charset="0"/>
              </a:rPr>
              <a:t> principale, in </a:t>
            </a:r>
            <a:r>
              <a:rPr lang="fr-FR" sz="5000" i="1" dirty="0" err="1" smtClean="0"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fr-FR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i="1" dirty="0" err="1" smtClean="0">
                <a:latin typeface="Times New Roman" pitchFamily="18" charset="0"/>
                <a:cs typeface="Times New Roman" pitchFamily="18" charset="0"/>
              </a:rPr>
              <a:t>invatarii</a:t>
            </a:r>
            <a:r>
              <a:rPr lang="fr-FR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i="1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fr-FR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i="1" dirty="0" err="1" smtClean="0">
                <a:latin typeface="Times New Roman" pitchFamily="18" charset="0"/>
                <a:cs typeface="Times New Roman" pitchFamily="18" charset="0"/>
              </a:rPr>
              <a:t>tot</a:t>
            </a:r>
            <a:r>
              <a:rPr lang="fr-FR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i="1" dirty="0" err="1" smtClean="0">
                <a:latin typeface="Times New Roman" pitchFamily="18" charset="0"/>
                <a:cs typeface="Times New Roman" pitchFamily="18" charset="0"/>
              </a:rPr>
              <a:t>parcursul</a:t>
            </a:r>
            <a:r>
              <a:rPr lang="fr-FR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i="1" dirty="0" err="1" smtClean="0">
                <a:latin typeface="Times New Roman" pitchFamily="18" charset="0"/>
                <a:cs typeface="Times New Roman" pitchFamily="18" charset="0"/>
              </a:rPr>
              <a:t>vietii</a:t>
            </a:r>
            <a:r>
              <a:rPr lang="fr-FR" sz="5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o-RO" sz="5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fr-FR" sz="5200" i="1" dirty="0" smtClean="0">
                <a:solidFill>
                  <a:srgbClr val="0070C0"/>
                </a:solidFill>
              </a:rPr>
              <a:t>a) </a:t>
            </a:r>
            <a:r>
              <a:rPr lang="fr-FR" sz="5200" i="1" dirty="0" err="1" smtClean="0">
                <a:solidFill>
                  <a:srgbClr val="0070C0"/>
                </a:solidFill>
              </a:rPr>
              <a:t>elaborarea</a:t>
            </a:r>
            <a:r>
              <a:rPr lang="fr-FR" sz="5200" i="1" dirty="0" smtClean="0">
                <a:solidFill>
                  <a:srgbClr val="0070C0"/>
                </a:solidFill>
              </a:rPr>
              <a:t>, </a:t>
            </a:r>
            <a:r>
              <a:rPr lang="fr-FR" sz="5200" i="1" dirty="0" err="1" smtClean="0">
                <a:solidFill>
                  <a:srgbClr val="0070C0"/>
                </a:solidFill>
              </a:rPr>
              <a:t>impreuna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cu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Ministerul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Educatiei</a:t>
            </a:r>
            <a:r>
              <a:rPr lang="fr-FR" sz="5200" i="1" dirty="0" smtClean="0">
                <a:solidFill>
                  <a:srgbClr val="0070C0"/>
                </a:solidFill>
              </a:rPr>
              <a:t>, a </a:t>
            </a:r>
            <a:r>
              <a:rPr lang="fr-FR" sz="5200" i="1" dirty="0" err="1" smtClean="0">
                <a:solidFill>
                  <a:srgbClr val="0070C0"/>
                </a:solidFill>
              </a:rPr>
              <a:t>politicilor</a:t>
            </a:r>
            <a:r>
              <a:rPr lang="fr-FR" sz="5200" i="1" dirty="0" smtClean="0">
                <a:solidFill>
                  <a:srgbClr val="0070C0"/>
                </a:solidFill>
              </a:rPr>
              <a:t> si a </a:t>
            </a:r>
            <a:r>
              <a:rPr lang="fr-FR" sz="5200" i="1" dirty="0" err="1" smtClean="0">
                <a:solidFill>
                  <a:srgbClr val="0070C0"/>
                </a:solidFill>
              </a:rPr>
              <a:t>strategiilor</a:t>
            </a:r>
            <a:r>
              <a:rPr lang="fr-FR" sz="5200" i="1" dirty="0" smtClean="0">
                <a:solidFill>
                  <a:srgbClr val="0070C0"/>
                </a:solidFill>
              </a:rPr>
              <a:t> nationale </a:t>
            </a:r>
            <a:r>
              <a:rPr lang="fr-FR" sz="5200" i="1" dirty="0" err="1" smtClean="0">
                <a:solidFill>
                  <a:srgbClr val="0070C0"/>
                </a:solidFill>
              </a:rPr>
              <a:t>privind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formarea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profesionala</a:t>
            </a:r>
            <a:r>
              <a:rPr lang="fr-FR" sz="5200" i="1" dirty="0" smtClean="0">
                <a:solidFill>
                  <a:srgbClr val="0070C0"/>
                </a:solidFill>
              </a:rPr>
              <a:t> a </a:t>
            </a:r>
            <a:r>
              <a:rPr lang="fr-FR" sz="5200" i="1" dirty="0" err="1" smtClean="0">
                <a:solidFill>
                  <a:srgbClr val="0070C0"/>
                </a:solidFill>
              </a:rPr>
              <a:t>adultilor</a:t>
            </a:r>
            <a:r>
              <a:rPr lang="fr-FR" sz="5200" i="1" dirty="0" smtClean="0">
                <a:solidFill>
                  <a:srgbClr val="0070C0"/>
                </a:solidFill>
              </a:rPr>
              <a:t>; </a:t>
            </a:r>
            <a:endParaRPr lang="ro-RO" sz="5200" i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sz="5200" i="1" dirty="0" smtClean="0">
                <a:solidFill>
                  <a:srgbClr val="0070C0"/>
                </a:solidFill>
              </a:rPr>
              <a:t>b) </a:t>
            </a:r>
            <a:r>
              <a:rPr lang="fr-FR" sz="5200" i="1" dirty="0" err="1" smtClean="0">
                <a:solidFill>
                  <a:srgbClr val="0070C0"/>
                </a:solidFill>
              </a:rPr>
              <a:t>reglementarea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formarii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profesionale</a:t>
            </a:r>
            <a:r>
              <a:rPr lang="fr-FR" sz="5200" i="1" dirty="0" smtClean="0">
                <a:solidFill>
                  <a:srgbClr val="0070C0"/>
                </a:solidFill>
              </a:rPr>
              <a:t> la </a:t>
            </a:r>
            <a:r>
              <a:rPr lang="fr-FR" sz="5200" i="1" dirty="0" err="1" smtClean="0">
                <a:solidFill>
                  <a:srgbClr val="0070C0"/>
                </a:solidFill>
              </a:rPr>
              <a:t>locul</a:t>
            </a:r>
            <a:r>
              <a:rPr lang="fr-FR" sz="5200" i="1" dirty="0" smtClean="0">
                <a:solidFill>
                  <a:srgbClr val="0070C0"/>
                </a:solidFill>
              </a:rPr>
              <a:t> de </a:t>
            </a:r>
            <a:r>
              <a:rPr lang="fr-FR" sz="5200" i="1" dirty="0" err="1" smtClean="0">
                <a:solidFill>
                  <a:srgbClr val="0070C0"/>
                </a:solidFill>
              </a:rPr>
              <a:t>munca</a:t>
            </a:r>
            <a:r>
              <a:rPr lang="fr-FR" sz="5200" i="1" dirty="0" smtClean="0">
                <a:solidFill>
                  <a:srgbClr val="0070C0"/>
                </a:solidFill>
              </a:rPr>
              <a:t> si a </a:t>
            </a:r>
            <a:r>
              <a:rPr lang="fr-FR" sz="5200" i="1" dirty="0" err="1" smtClean="0">
                <a:solidFill>
                  <a:srgbClr val="0070C0"/>
                </a:solidFill>
              </a:rPr>
              <a:t>formarii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profesionale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prin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ucenicie</a:t>
            </a:r>
            <a:r>
              <a:rPr lang="fr-FR" sz="5200" i="1" dirty="0" smtClean="0">
                <a:solidFill>
                  <a:srgbClr val="0070C0"/>
                </a:solidFill>
              </a:rPr>
              <a:t> la </a:t>
            </a:r>
            <a:r>
              <a:rPr lang="fr-FR" sz="5200" i="1" dirty="0" err="1" smtClean="0">
                <a:solidFill>
                  <a:srgbClr val="0070C0"/>
                </a:solidFill>
              </a:rPr>
              <a:t>locul</a:t>
            </a:r>
            <a:r>
              <a:rPr lang="fr-FR" sz="5200" i="1" dirty="0" smtClean="0">
                <a:solidFill>
                  <a:srgbClr val="0070C0"/>
                </a:solidFill>
              </a:rPr>
              <a:t> de </a:t>
            </a:r>
            <a:r>
              <a:rPr lang="fr-FR" sz="5200" i="1" dirty="0" err="1" smtClean="0">
                <a:solidFill>
                  <a:srgbClr val="0070C0"/>
                </a:solidFill>
              </a:rPr>
              <a:t>munca</a:t>
            </a:r>
            <a:r>
              <a:rPr lang="fr-FR" sz="5200" i="1" dirty="0" smtClean="0">
                <a:solidFill>
                  <a:srgbClr val="0070C0"/>
                </a:solidFill>
              </a:rPr>
              <a:t>; </a:t>
            </a:r>
            <a:endParaRPr lang="ro-RO" sz="5200" i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sz="5200" i="1" dirty="0" smtClean="0">
                <a:solidFill>
                  <a:srgbClr val="0070C0"/>
                </a:solidFill>
              </a:rPr>
              <a:t>c) </a:t>
            </a:r>
            <a:r>
              <a:rPr lang="fr-FR" sz="5200" i="1" dirty="0" err="1" smtClean="0">
                <a:solidFill>
                  <a:srgbClr val="0070C0"/>
                </a:solidFill>
              </a:rPr>
              <a:t>monitorizarea</a:t>
            </a:r>
            <a:r>
              <a:rPr lang="fr-FR" sz="5200" i="1" dirty="0" smtClean="0">
                <a:solidFill>
                  <a:srgbClr val="0070C0"/>
                </a:solidFill>
              </a:rPr>
              <a:t>, </a:t>
            </a:r>
            <a:r>
              <a:rPr lang="fr-FR" sz="5200" i="1" dirty="0" err="1" smtClean="0">
                <a:solidFill>
                  <a:srgbClr val="0070C0"/>
                </a:solidFill>
              </a:rPr>
              <a:t>evaluarea</a:t>
            </a:r>
            <a:r>
              <a:rPr lang="fr-FR" sz="5200" i="1" dirty="0" smtClean="0">
                <a:solidFill>
                  <a:srgbClr val="0070C0"/>
                </a:solidFill>
              </a:rPr>
              <a:t>, </a:t>
            </a:r>
            <a:r>
              <a:rPr lang="fr-FR" sz="5200" i="1" dirty="0" err="1" smtClean="0">
                <a:solidFill>
                  <a:srgbClr val="0070C0"/>
                </a:solidFill>
              </a:rPr>
              <a:t>acreditarea</a:t>
            </a:r>
            <a:r>
              <a:rPr lang="fr-FR" sz="5200" i="1" dirty="0" smtClean="0">
                <a:solidFill>
                  <a:srgbClr val="0070C0"/>
                </a:solidFill>
              </a:rPr>
              <a:t> si </a:t>
            </a:r>
            <a:r>
              <a:rPr lang="fr-FR" sz="5200" i="1" dirty="0" err="1" smtClean="0">
                <a:solidFill>
                  <a:srgbClr val="0070C0"/>
                </a:solidFill>
              </a:rPr>
              <a:t>controlarea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directa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sau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prin</a:t>
            </a:r>
            <a:r>
              <a:rPr lang="fr-FR" sz="5200" i="1" dirty="0" smtClean="0">
                <a:solidFill>
                  <a:srgbClr val="0070C0"/>
                </a:solidFill>
              </a:rPr>
              <a:t> organisme </a:t>
            </a:r>
            <a:r>
              <a:rPr lang="fr-FR" sz="5200" i="1" dirty="0" err="1" smtClean="0">
                <a:solidFill>
                  <a:srgbClr val="0070C0"/>
                </a:solidFill>
              </a:rPr>
              <a:t>abilitate</a:t>
            </a:r>
            <a:r>
              <a:rPr lang="fr-FR" sz="5200" i="1" dirty="0" smtClean="0">
                <a:solidFill>
                  <a:srgbClr val="0070C0"/>
                </a:solidFill>
              </a:rPr>
              <a:t> a </a:t>
            </a:r>
            <a:r>
              <a:rPr lang="fr-FR" sz="5200" i="1" dirty="0" err="1" smtClean="0">
                <a:solidFill>
                  <a:srgbClr val="0070C0"/>
                </a:solidFill>
              </a:rPr>
              <a:t>furnizorilor</a:t>
            </a:r>
            <a:r>
              <a:rPr lang="fr-FR" sz="5200" i="1" dirty="0" smtClean="0">
                <a:solidFill>
                  <a:srgbClr val="0070C0"/>
                </a:solidFill>
              </a:rPr>
              <a:t> de </a:t>
            </a:r>
            <a:r>
              <a:rPr lang="fr-FR" sz="5200" i="1" dirty="0" err="1" smtClean="0">
                <a:solidFill>
                  <a:srgbClr val="0070C0"/>
                </a:solidFill>
              </a:rPr>
              <a:t>formare</a:t>
            </a:r>
            <a:r>
              <a:rPr lang="fr-FR" sz="5200" i="1" dirty="0" smtClean="0">
                <a:solidFill>
                  <a:srgbClr val="0070C0"/>
                </a:solidFill>
              </a:rPr>
              <a:t>, </a:t>
            </a:r>
            <a:r>
              <a:rPr lang="fr-FR" sz="5200" i="1" dirty="0" err="1" smtClean="0">
                <a:solidFill>
                  <a:srgbClr val="0070C0"/>
                </a:solidFill>
              </a:rPr>
              <a:t>altii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decat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cei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din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cadrul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sistemului</a:t>
            </a:r>
            <a:r>
              <a:rPr lang="fr-FR" sz="5200" i="1" dirty="0" smtClean="0">
                <a:solidFill>
                  <a:srgbClr val="0070C0"/>
                </a:solidFill>
              </a:rPr>
              <a:t> national de </a:t>
            </a:r>
            <a:r>
              <a:rPr lang="fr-FR" sz="5200" i="1" dirty="0" err="1" smtClean="0">
                <a:solidFill>
                  <a:srgbClr val="0070C0"/>
                </a:solidFill>
              </a:rPr>
              <a:t>invatamant</a:t>
            </a:r>
            <a:r>
              <a:rPr lang="fr-FR" sz="5200" i="1" dirty="0" smtClean="0">
                <a:solidFill>
                  <a:srgbClr val="0070C0"/>
                </a:solidFill>
              </a:rPr>
              <a:t>; </a:t>
            </a:r>
            <a:endParaRPr lang="ro-RO" sz="5200" i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sz="5200" i="1" dirty="0" smtClean="0">
                <a:solidFill>
                  <a:srgbClr val="0070C0"/>
                </a:solidFill>
              </a:rPr>
              <a:t>d) </a:t>
            </a:r>
            <a:r>
              <a:rPr lang="fr-FR" sz="5200" i="1" dirty="0" err="1" smtClean="0">
                <a:solidFill>
                  <a:srgbClr val="0070C0"/>
                </a:solidFill>
              </a:rPr>
              <a:t>alte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atributii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prevazute</a:t>
            </a:r>
            <a:r>
              <a:rPr lang="fr-FR" sz="5200" i="1" dirty="0" smtClean="0">
                <a:solidFill>
                  <a:srgbClr val="0070C0"/>
                </a:solidFill>
              </a:rPr>
              <a:t> de </a:t>
            </a:r>
            <a:r>
              <a:rPr lang="fr-FR" sz="5200" i="1" dirty="0" err="1" smtClean="0">
                <a:solidFill>
                  <a:srgbClr val="0070C0"/>
                </a:solidFill>
              </a:rPr>
              <a:t>legislatia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din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domeniul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educatiei</a:t>
            </a:r>
            <a:r>
              <a:rPr lang="fr-FR" sz="5200" i="1" dirty="0" smtClean="0">
                <a:solidFill>
                  <a:srgbClr val="0070C0"/>
                </a:solidFill>
              </a:rPr>
              <a:t> si </a:t>
            </a:r>
            <a:r>
              <a:rPr lang="fr-FR" sz="5200" i="1" dirty="0" err="1" smtClean="0">
                <a:solidFill>
                  <a:srgbClr val="0070C0"/>
                </a:solidFill>
              </a:rPr>
              <a:t>formarii</a:t>
            </a:r>
            <a:r>
              <a:rPr lang="fr-FR" sz="5200" i="1" dirty="0" smtClean="0">
                <a:solidFill>
                  <a:srgbClr val="0070C0"/>
                </a:solidFill>
              </a:rPr>
              <a:t> </a:t>
            </a:r>
            <a:r>
              <a:rPr lang="fr-FR" sz="5200" i="1" dirty="0" err="1" smtClean="0">
                <a:solidFill>
                  <a:srgbClr val="0070C0"/>
                </a:solidFill>
              </a:rPr>
              <a:t>profesionale</a:t>
            </a:r>
            <a:r>
              <a:rPr lang="fr-FR" sz="5200" i="1" dirty="0" smtClean="0">
                <a:solidFill>
                  <a:srgbClr val="0070C0"/>
                </a:solidFill>
              </a:rPr>
              <a:t>. </a:t>
            </a:r>
            <a:endParaRPr lang="en-US" sz="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7244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fr-FR" sz="7400" i="1" dirty="0" err="1" smtClean="0"/>
              <a:t>g.Ministerul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Culturii</a:t>
            </a:r>
            <a:r>
              <a:rPr lang="fr-FR" sz="7400" i="1" dirty="0" smtClean="0"/>
              <a:t> ca </a:t>
            </a:r>
            <a:r>
              <a:rPr lang="fr-FR" sz="7400" i="1" dirty="0" err="1" smtClean="0"/>
              <a:t>atributii</a:t>
            </a:r>
            <a:r>
              <a:rPr lang="fr-FR" sz="7400" i="1" dirty="0" smtClean="0"/>
              <a:t> principale, in </a:t>
            </a:r>
            <a:r>
              <a:rPr lang="fr-FR" sz="7400" i="1" dirty="0" err="1" smtClean="0"/>
              <a:t>domeniul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invatarii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pe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tot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parcursul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vietii</a:t>
            </a:r>
            <a:r>
              <a:rPr lang="fr-FR" sz="7400" i="1" dirty="0" smtClean="0"/>
              <a:t>:</a:t>
            </a:r>
            <a:endParaRPr lang="ro-RO" sz="7400" i="1" dirty="0" smtClean="0"/>
          </a:p>
          <a:p>
            <a:pPr lvl="1">
              <a:lnSpc>
                <a:spcPct val="120000"/>
              </a:lnSpc>
            </a:pPr>
            <a:r>
              <a:rPr lang="fr-FR" sz="6200" i="1" dirty="0" smtClean="0">
                <a:solidFill>
                  <a:srgbClr val="0070C0"/>
                </a:solidFill>
              </a:rPr>
              <a:t>a) </a:t>
            </a:r>
            <a:r>
              <a:rPr lang="fr-FR" sz="6200" i="1" dirty="0" err="1" smtClean="0">
                <a:solidFill>
                  <a:srgbClr val="0070C0"/>
                </a:solidFill>
              </a:rPr>
              <a:t>stimularea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cresterii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gradului</a:t>
            </a:r>
            <a:r>
              <a:rPr lang="fr-FR" sz="6200" i="1" dirty="0" smtClean="0">
                <a:solidFill>
                  <a:srgbClr val="0070C0"/>
                </a:solidFill>
              </a:rPr>
              <a:t> de </a:t>
            </a:r>
            <a:r>
              <a:rPr lang="fr-FR" sz="6200" i="1" dirty="0" err="1" smtClean="0">
                <a:solidFill>
                  <a:srgbClr val="0070C0"/>
                </a:solidFill>
              </a:rPr>
              <a:t>acces</a:t>
            </a:r>
            <a:r>
              <a:rPr lang="fr-FR" sz="6200" i="1" dirty="0" smtClean="0">
                <a:solidFill>
                  <a:srgbClr val="0070C0"/>
                </a:solidFill>
              </a:rPr>
              <a:t> si de </a:t>
            </a:r>
            <a:r>
              <a:rPr lang="fr-FR" sz="6200" i="1" dirty="0" err="1" smtClean="0">
                <a:solidFill>
                  <a:srgbClr val="0070C0"/>
                </a:solidFill>
              </a:rPr>
              <a:t>participare</a:t>
            </a:r>
            <a:r>
              <a:rPr lang="fr-FR" sz="6200" i="1" dirty="0" smtClean="0">
                <a:solidFill>
                  <a:srgbClr val="0070C0"/>
                </a:solidFill>
              </a:rPr>
              <a:t> a </a:t>
            </a:r>
            <a:r>
              <a:rPr lang="fr-FR" sz="6200" i="1" dirty="0" err="1" smtClean="0">
                <a:solidFill>
                  <a:srgbClr val="0070C0"/>
                </a:solidFill>
              </a:rPr>
              <a:t>publicului</a:t>
            </a:r>
            <a:r>
              <a:rPr lang="fr-FR" sz="6200" i="1" dirty="0" smtClean="0">
                <a:solidFill>
                  <a:srgbClr val="0070C0"/>
                </a:solidFill>
              </a:rPr>
              <a:t> la </a:t>
            </a:r>
            <a:r>
              <a:rPr lang="fr-FR" sz="6200" i="1" dirty="0" err="1" smtClean="0">
                <a:solidFill>
                  <a:srgbClr val="0070C0"/>
                </a:solidFill>
              </a:rPr>
              <a:t>cultura</a:t>
            </a:r>
            <a:r>
              <a:rPr lang="fr-FR" sz="6200" i="1" dirty="0" smtClean="0">
                <a:solidFill>
                  <a:srgbClr val="0070C0"/>
                </a:solidFill>
              </a:rPr>
              <a:t>;</a:t>
            </a:r>
            <a:endParaRPr lang="ro-RO" sz="6200" i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sz="6200" i="1" dirty="0" smtClean="0">
                <a:solidFill>
                  <a:srgbClr val="0070C0"/>
                </a:solidFill>
              </a:rPr>
              <a:t>b) </a:t>
            </a:r>
            <a:r>
              <a:rPr lang="fr-FR" sz="6200" i="1" dirty="0" err="1" smtClean="0">
                <a:solidFill>
                  <a:srgbClr val="0070C0"/>
                </a:solidFill>
              </a:rPr>
              <a:t>propunerea</a:t>
            </a:r>
            <a:r>
              <a:rPr lang="fr-FR" sz="6200" i="1" dirty="0" smtClean="0">
                <a:solidFill>
                  <a:srgbClr val="0070C0"/>
                </a:solidFill>
              </a:rPr>
              <a:t> si </a:t>
            </a:r>
            <a:r>
              <a:rPr lang="fr-FR" sz="6200" i="1" dirty="0" err="1" smtClean="0">
                <a:solidFill>
                  <a:srgbClr val="0070C0"/>
                </a:solidFill>
              </a:rPr>
              <a:t>promovarea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parteneriatelor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cu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autoritatile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administratiei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publice</a:t>
            </a:r>
            <a:r>
              <a:rPr lang="fr-FR" sz="6200" i="1" dirty="0" smtClean="0">
                <a:solidFill>
                  <a:srgbClr val="0070C0"/>
                </a:solidFill>
              </a:rPr>
              <a:t> locale si </a:t>
            </a:r>
            <a:r>
              <a:rPr lang="fr-FR" sz="6200" i="1" dirty="0" err="1" smtClean="0">
                <a:solidFill>
                  <a:srgbClr val="0070C0"/>
                </a:solidFill>
              </a:rPr>
              <a:t>cu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structurile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societatii</a:t>
            </a:r>
            <a:r>
              <a:rPr lang="fr-FR" sz="6200" i="1" dirty="0" smtClean="0">
                <a:solidFill>
                  <a:srgbClr val="0070C0"/>
                </a:solidFill>
              </a:rPr>
              <a:t> civile </a:t>
            </a:r>
            <a:r>
              <a:rPr lang="fr-FR" sz="6200" i="1" dirty="0" err="1" smtClean="0">
                <a:solidFill>
                  <a:srgbClr val="0070C0"/>
                </a:solidFill>
              </a:rPr>
              <a:t>pentru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diversificarea</a:t>
            </a:r>
            <a:r>
              <a:rPr lang="fr-FR" sz="6200" i="1" dirty="0" smtClean="0">
                <a:solidFill>
                  <a:srgbClr val="0070C0"/>
                </a:solidFill>
              </a:rPr>
              <a:t>, </a:t>
            </a:r>
            <a:r>
              <a:rPr lang="fr-FR" sz="6200" i="1" dirty="0" err="1" smtClean="0">
                <a:solidFill>
                  <a:srgbClr val="0070C0"/>
                </a:solidFill>
              </a:rPr>
              <a:t>modernizarea</a:t>
            </a:r>
            <a:r>
              <a:rPr lang="fr-FR" sz="6200" i="1" dirty="0" smtClean="0">
                <a:solidFill>
                  <a:srgbClr val="0070C0"/>
                </a:solidFill>
              </a:rPr>
              <a:t> si </a:t>
            </a:r>
            <a:r>
              <a:rPr lang="fr-FR" sz="6200" i="1" dirty="0" err="1" smtClean="0">
                <a:solidFill>
                  <a:srgbClr val="0070C0"/>
                </a:solidFill>
              </a:rPr>
              <a:t>optimizarea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serviciilor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publice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oferite</a:t>
            </a:r>
            <a:r>
              <a:rPr lang="fr-FR" sz="6200" i="1" dirty="0" smtClean="0">
                <a:solidFill>
                  <a:srgbClr val="0070C0"/>
                </a:solidFill>
              </a:rPr>
              <a:t> de </a:t>
            </a:r>
            <a:r>
              <a:rPr lang="fr-FR" sz="6200" i="1" dirty="0" err="1" smtClean="0">
                <a:solidFill>
                  <a:srgbClr val="0070C0"/>
                </a:solidFill>
              </a:rPr>
              <a:t>institutiile</a:t>
            </a:r>
            <a:r>
              <a:rPr lang="fr-FR" sz="6200" i="1" dirty="0" smtClean="0">
                <a:solidFill>
                  <a:srgbClr val="0070C0"/>
                </a:solidFill>
              </a:rPr>
              <a:t> si </a:t>
            </a:r>
            <a:r>
              <a:rPr lang="fr-FR" sz="6200" i="1" dirty="0" err="1" smtClean="0">
                <a:solidFill>
                  <a:srgbClr val="0070C0"/>
                </a:solidFill>
              </a:rPr>
              <a:t>asezamintele</a:t>
            </a:r>
            <a:r>
              <a:rPr lang="fr-FR" sz="6200" i="1" dirty="0" smtClean="0">
                <a:solidFill>
                  <a:srgbClr val="0070C0"/>
                </a:solidFill>
              </a:rPr>
              <a:t> de </a:t>
            </a:r>
            <a:r>
              <a:rPr lang="fr-FR" sz="6200" i="1" dirty="0" err="1" smtClean="0">
                <a:solidFill>
                  <a:srgbClr val="0070C0"/>
                </a:solidFill>
              </a:rPr>
              <a:t>cultura</a:t>
            </a:r>
            <a:r>
              <a:rPr lang="fr-FR" sz="6200" i="1" dirty="0" smtClean="0">
                <a:solidFill>
                  <a:srgbClr val="0070C0"/>
                </a:solidFill>
              </a:rPr>
              <a:t>, in </a:t>
            </a:r>
            <a:r>
              <a:rPr lang="fr-FR" sz="6200" i="1" dirty="0" err="1" smtClean="0">
                <a:solidFill>
                  <a:srgbClr val="0070C0"/>
                </a:solidFill>
              </a:rPr>
              <a:t>vederea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satisfacerii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necesitatilor</a:t>
            </a:r>
            <a:r>
              <a:rPr lang="fr-FR" sz="6200" i="1" dirty="0" smtClean="0">
                <a:solidFill>
                  <a:srgbClr val="0070C0"/>
                </a:solidFill>
              </a:rPr>
              <a:t> culturale si </a:t>
            </a:r>
            <a:r>
              <a:rPr lang="fr-FR" sz="6200" i="1" dirty="0" err="1" smtClean="0">
                <a:solidFill>
                  <a:srgbClr val="0070C0"/>
                </a:solidFill>
              </a:rPr>
              <a:t>educative</a:t>
            </a:r>
            <a:r>
              <a:rPr lang="fr-FR" sz="6200" i="1" dirty="0" smtClean="0">
                <a:solidFill>
                  <a:srgbClr val="0070C0"/>
                </a:solidFill>
              </a:rPr>
              <a:t> ale </a:t>
            </a:r>
            <a:r>
              <a:rPr lang="fr-FR" sz="6200" i="1" dirty="0" err="1" smtClean="0">
                <a:solidFill>
                  <a:srgbClr val="0070C0"/>
                </a:solidFill>
              </a:rPr>
              <a:t>publicului</a:t>
            </a:r>
            <a:r>
              <a:rPr lang="fr-FR" sz="6200" i="1" dirty="0" smtClean="0">
                <a:solidFill>
                  <a:srgbClr val="0070C0"/>
                </a:solidFill>
              </a:rPr>
              <a:t>;</a:t>
            </a:r>
            <a:endParaRPr lang="ro-RO" sz="6200" i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sz="6200" i="1" dirty="0" smtClean="0">
                <a:solidFill>
                  <a:srgbClr val="0070C0"/>
                </a:solidFill>
              </a:rPr>
              <a:t>c) </a:t>
            </a:r>
            <a:r>
              <a:rPr lang="fr-FR" sz="6200" i="1" dirty="0" err="1" smtClean="0">
                <a:solidFill>
                  <a:srgbClr val="0070C0"/>
                </a:solidFill>
              </a:rPr>
              <a:t>promovarea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recunoasterii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competentelor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profesionale</a:t>
            </a:r>
            <a:r>
              <a:rPr lang="fr-FR" sz="6200" i="1" dirty="0" smtClean="0">
                <a:solidFill>
                  <a:srgbClr val="0070C0"/>
                </a:solidFill>
              </a:rPr>
              <a:t>, </a:t>
            </a:r>
            <a:r>
              <a:rPr lang="fr-FR" sz="6200" i="1" dirty="0" err="1" smtClean="0">
                <a:solidFill>
                  <a:srgbClr val="0070C0"/>
                </a:solidFill>
              </a:rPr>
              <a:t>respectiv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garantarea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drepturilor</a:t>
            </a:r>
            <a:r>
              <a:rPr lang="fr-FR" sz="6200" i="1" dirty="0" smtClean="0">
                <a:solidFill>
                  <a:srgbClr val="0070C0"/>
                </a:solidFill>
              </a:rPr>
              <a:t> si a </a:t>
            </a:r>
            <a:r>
              <a:rPr lang="fr-FR" sz="6200" i="1" dirty="0" err="1" smtClean="0">
                <a:solidFill>
                  <a:srgbClr val="0070C0"/>
                </a:solidFill>
              </a:rPr>
              <a:t>intereselor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creatorilor</a:t>
            </a:r>
            <a:r>
              <a:rPr lang="fr-FR" sz="6200" i="1" dirty="0" smtClean="0">
                <a:solidFill>
                  <a:srgbClr val="0070C0"/>
                </a:solidFill>
              </a:rPr>
              <a:t>, </a:t>
            </a:r>
            <a:r>
              <a:rPr lang="fr-FR" sz="6200" i="1" dirty="0" err="1" smtClean="0">
                <a:solidFill>
                  <a:srgbClr val="0070C0"/>
                </a:solidFill>
              </a:rPr>
              <a:t>artistilor</a:t>
            </a:r>
            <a:r>
              <a:rPr lang="fr-FR" sz="6200" i="1" dirty="0" smtClean="0">
                <a:solidFill>
                  <a:srgbClr val="0070C0"/>
                </a:solidFill>
              </a:rPr>
              <a:t> si </a:t>
            </a:r>
            <a:r>
              <a:rPr lang="fr-FR" sz="6200" i="1" dirty="0" err="1" smtClean="0">
                <a:solidFill>
                  <a:srgbClr val="0070C0"/>
                </a:solidFill>
              </a:rPr>
              <a:t>specialistilor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din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domeniul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culturii</a:t>
            </a:r>
            <a:r>
              <a:rPr lang="fr-FR" sz="6200" i="1" dirty="0" smtClean="0">
                <a:solidFill>
                  <a:srgbClr val="0070C0"/>
                </a:solidFill>
              </a:rPr>
              <a:t>; </a:t>
            </a:r>
            <a:endParaRPr lang="ro-RO" sz="6200" i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sz="6200" i="1" dirty="0" smtClean="0">
                <a:solidFill>
                  <a:srgbClr val="0070C0"/>
                </a:solidFill>
              </a:rPr>
              <a:t>d) </a:t>
            </a:r>
            <a:r>
              <a:rPr lang="fr-FR" sz="6200" i="1" dirty="0" err="1" smtClean="0">
                <a:solidFill>
                  <a:srgbClr val="0070C0"/>
                </a:solidFill>
              </a:rPr>
              <a:t>alte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atributii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prevazute</a:t>
            </a:r>
            <a:r>
              <a:rPr lang="fr-FR" sz="6200" i="1" dirty="0" smtClean="0">
                <a:solidFill>
                  <a:srgbClr val="0070C0"/>
                </a:solidFill>
              </a:rPr>
              <a:t> de </a:t>
            </a:r>
            <a:r>
              <a:rPr lang="fr-FR" sz="6200" i="1" dirty="0" err="1" smtClean="0">
                <a:solidFill>
                  <a:srgbClr val="0070C0"/>
                </a:solidFill>
              </a:rPr>
              <a:t>legislatia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din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domeniul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educatiei</a:t>
            </a:r>
            <a:r>
              <a:rPr lang="fr-FR" sz="6200" i="1" dirty="0" smtClean="0">
                <a:solidFill>
                  <a:srgbClr val="0070C0"/>
                </a:solidFill>
              </a:rPr>
              <a:t> si </a:t>
            </a:r>
            <a:r>
              <a:rPr lang="fr-FR" sz="6200" i="1" dirty="0" err="1" smtClean="0">
                <a:solidFill>
                  <a:srgbClr val="0070C0"/>
                </a:solidFill>
              </a:rPr>
              <a:t>formarii</a:t>
            </a:r>
            <a:r>
              <a:rPr lang="fr-FR" sz="6200" i="1" dirty="0" smtClean="0">
                <a:solidFill>
                  <a:srgbClr val="0070C0"/>
                </a:solidFill>
              </a:rPr>
              <a:t> </a:t>
            </a:r>
            <a:r>
              <a:rPr lang="fr-FR" sz="6200" i="1" dirty="0" err="1" smtClean="0">
                <a:solidFill>
                  <a:srgbClr val="0070C0"/>
                </a:solidFill>
              </a:rPr>
              <a:t>profesionale</a:t>
            </a:r>
            <a:r>
              <a:rPr lang="fr-FR" sz="6200" i="1" dirty="0" smtClean="0">
                <a:solidFill>
                  <a:srgbClr val="0070C0"/>
                </a:solidFill>
              </a:rPr>
              <a:t>.</a:t>
            </a:r>
            <a:endParaRPr lang="en-US" sz="6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72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dirty="0" err="1" smtClean="0"/>
              <a:t>h.Comitetele</a:t>
            </a:r>
            <a:r>
              <a:rPr lang="en-US" sz="11200" dirty="0" smtClean="0"/>
              <a:t> </a:t>
            </a:r>
            <a:r>
              <a:rPr lang="en-US" sz="11200" dirty="0" err="1" smtClean="0"/>
              <a:t>Sectoriale</a:t>
            </a:r>
            <a:r>
              <a:rPr lang="ro-RO" sz="11200" dirty="0" smtClean="0"/>
              <a:t> </a:t>
            </a:r>
            <a:r>
              <a:rPr lang="en-US" sz="11200" dirty="0" smtClean="0"/>
              <a:t>–</a:t>
            </a:r>
            <a:r>
              <a:rPr lang="ro-RO" sz="11200" dirty="0" smtClean="0"/>
              <a:t> </a:t>
            </a:r>
            <a:r>
              <a:rPr lang="en-US" sz="11200" dirty="0" smtClean="0"/>
              <a:t>CS</a:t>
            </a:r>
            <a:r>
              <a:rPr lang="ro-RO" sz="11200" dirty="0" smtClean="0"/>
              <a:t> </a:t>
            </a:r>
            <a:r>
              <a:rPr lang="en-US" sz="11200" dirty="0" smtClean="0"/>
              <a:t>–1.</a:t>
            </a:r>
            <a:r>
              <a:rPr lang="ro-RO" sz="11200" dirty="0" smtClean="0"/>
              <a:t> </a:t>
            </a:r>
            <a:endParaRPr lang="en-US" sz="11200" dirty="0" smtClean="0"/>
          </a:p>
          <a:p>
            <a:endParaRPr lang="ro-RO" sz="6600" dirty="0" smtClean="0"/>
          </a:p>
          <a:p>
            <a:pPr>
              <a:buNone/>
            </a:pPr>
            <a:r>
              <a:rPr lang="en-US" sz="9600" dirty="0" smtClean="0"/>
              <a:t>Cine </a:t>
            </a:r>
            <a:r>
              <a:rPr lang="en-US" sz="9600" dirty="0" err="1" smtClean="0"/>
              <a:t>sunt</a:t>
            </a:r>
            <a:r>
              <a:rPr lang="en-US" sz="9600" dirty="0" smtClean="0"/>
              <a:t> :</a:t>
            </a:r>
          </a:p>
          <a:p>
            <a:pPr>
              <a:lnSpc>
                <a:spcPct val="120000"/>
              </a:lnSpc>
            </a:pPr>
            <a:r>
              <a:rPr lang="fr-FR" sz="8800" b="1" i="1" dirty="0" smtClean="0"/>
              <a:t>« </a:t>
            </a:r>
            <a:r>
              <a:rPr lang="fr-FR" sz="8800" b="1" i="1" dirty="0" err="1" smtClean="0"/>
              <a:t>Comitetele</a:t>
            </a:r>
            <a:r>
              <a:rPr lang="fr-FR" sz="8800" b="1" i="1" dirty="0" smtClean="0"/>
              <a:t> </a:t>
            </a:r>
            <a:r>
              <a:rPr lang="fr-FR" sz="8800" b="1" i="1" dirty="0" err="1" smtClean="0"/>
              <a:t>sectoriale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sunt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institutii</a:t>
            </a:r>
            <a:r>
              <a:rPr lang="fr-FR" sz="8800" i="1" dirty="0" smtClean="0"/>
              <a:t> de </a:t>
            </a:r>
            <a:r>
              <a:rPr lang="fr-FR" sz="8800" i="1" dirty="0" err="1" smtClean="0"/>
              <a:t>dialog</a:t>
            </a:r>
            <a:r>
              <a:rPr lang="fr-FR" sz="8800" i="1" dirty="0" smtClean="0"/>
              <a:t> social de </a:t>
            </a:r>
            <a:r>
              <a:rPr lang="fr-FR" sz="8800" i="1" dirty="0" err="1" smtClean="0"/>
              <a:t>utilitate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publica</a:t>
            </a:r>
            <a:r>
              <a:rPr lang="fr-FR" sz="8800" i="1" dirty="0" smtClean="0"/>
              <a:t>, </a:t>
            </a:r>
            <a:r>
              <a:rPr lang="fr-FR" sz="8800" i="1" dirty="0" err="1" smtClean="0"/>
              <a:t>cu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personalitate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juridica</a:t>
            </a:r>
            <a:r>
              <a:rPr lang="fr-FR" sz="8800" i="1" dirty="0" smtClean="0"/>
              <a:t>, </a:t>
            </a:r>
            <a:r>
              <a:rPr lang="fr-FR" sz="8800" i="1" dirty="0" err="1" smtClean="0"/>
              <a:t>organizate</a:t>
            </a:r>
            <a:r>
              <a:rPr lang="fr-FR" sz="8800" i="1" dirty="0" smtClean="0"/>
              <a:t> in </a:t>
            </a:r>
            <a:r>
              <a:rPr lang="fr-FR" sz="8800" i="1" dirty="0" err="1" smtClean="0"/>
              <a:t>baza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prezentei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legi</a:t>
            </a:r>
            <a:r>
              <a:rPr lang="fr-FR" sz="8800" i="1" dirty="0" smtClean="0"/>
              <a:t> la </a:t>
            </a:r>
            <a:r>
              <a:rPr lang="fr-FR" sz="8800" i="1" dirty="0" err="1" smtClean="0"/>
              <a:t>nivelul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ramurilor</a:t>
            </a:r>
            <a:r>
              <a:rPr lang="fr-FR" sz="8800" i="1" dirty="0" smtClean="0"/>
              <a:t> de </a:t>
            </a:r>
            <a:r>
              <a:rPr lang="fr-FR" sz="8800" i="1" dirty="0" err="1" smtClean="0"/>
              <a:t>activitate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definite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prin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Contractul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colectiv</a:t>
            </a:r>
            <a:r>
              <a:rPr lang="fr-FR" sz="8800" i="1" dirty="0" smtClean="0"/>
              <a:t> de </a:t>
            </a:r>
            <a:r>
              <a:rPr lang="fr-FR" sz="8800" i="1" dirty="0" err="1" smtClean="0"/>
              <a:t>munca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unic</a:t>
            </a:r>
            <a:r>
              <a:rPr lang="fr-FR" sz="8800" i="1" dirty="0" smtClean="0"/>
              <a:t> la </a:t>
            </a:r>
            <a:r>
              <a:rPr lang="fr-FR" sz="8800" i="1" dirty="0" err="1" smtClean="0"/>
              <a:t>nivel</a:t>
            </a:r>
            <a:r>
              <a:rPr lang="fr-FR" sz="8800" i="1" dirty="0" smtClean="0"/>
              <a:t> national in </a:t>
            </a:r>
            <a:r>
              <a:rPr lang="fr-FR" sz="8800" i="1" dirty="0" err="1" smtClean="0"/>
              <a:t>vigoare</a:t>
            </a:r>
            <a:r>
              <a:rPr lang="fr-FR" sz="8800" i="1" dirty="0" smtClean="0"/>
              <a:t>. La </a:t>
            </a:r>
            <a:r>
              <a:rPr lang="fr-FR" sz="8800" i="1" dirty="0" err="1" smtClean="0"/>
              <a:t>nivelul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unei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ramuri</a:t>
            </a:r>
            <a:r>
              <a:rPr lang="fr-FR" sz="8800" i="1" dirty="0" smtClean="0"/>
              <a:t> de </a:t>
            </a:r>
            <a:r>
              <a:rPr lang="fr-FR" sz="8800" i="1" dirty="0" err="1" smtClean="0"/>
              <a:t>activitate</a:t>
            </a:r>
            <a:r>
              <a:rPr lang="fr-FR" sz="8800" i="1" dirty="0" smtClean="0"/>
              <a:t> se </a:t>
            </a:r>
            <a:r>
              <a:rPr lang="fr-FR" sz="8800" i="1" dirty="0" err="1" smtClean="0"/>
              <a:t>poate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constitui</a:t>
            </a:r>
            <a:r>
              <a:rPr lang="fr-FR" sz="8800" i="1" dirty="0" smtClean="0"/>
              <a:t> un </a:t>
            </a:r>
            <a:r>
              <a:rPr lang="fr-FR" sz="8800" i="1" dirty="0" err="1" smtClean="0"/>
              <a:t>singur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comitet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sectorial</a:t>
            </a:r>
            <a:r>
              <a:rPr lang="fr-FR" sz="8800" i="1" dirty="0" smtClean="0"/>
              <a:t>. »</a:t>
            </a:r>
          </a:p>
          <a:p>
            <a:pPr>
              <a:lnSpc>
                <a:spcPct val="120000"/>
              </a:lnSpc>
            </a:pPr>
            <a:r>
              <a:rPr lang="fr-FR" sz="8800" i="1" dirty="0" smtClean="0"/>
              <a:t>« </a:t>
            </a:r>
            <a:r>
              <a:rPr lang="fr-FR" sz="8800" i="1" dirty="0" err="1" smtClean="0"/>
              <a:t>Pentru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infiintarea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unui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comitet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sectorial</a:t>
            </a:r>
            <a:r>
              <a:rPr lang="fr-FR" sz="8800" i="1" dirty="0" smtClean="0"/>
              <a:t> este </a:t>
            </a:r>
            <a:r>
              <a:rPr lang="fr-FR" sz="8800" i="1" dirty="0" err="1" smtClean="0"/>
              <a:t>necesar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acordul</a:t>
            </a:r>
            <a:r>
              <a:rPr lang="fr-FR" sz="8800" i="1" dirty="0" smtClean="0"/>
              <a:t> de </a:t>
            </a:r>
            <a:r>
              <a:rPr lang="fr-FR" sz="8800" i="1" dirty="0" err="1" smtClean="0"/>
              <a:t>asociere</a:t>
            </a:r>
            <a:r>
              <a:rPr lang="fr-FR" sz="8800" i="1" dirty="0" smtClean="0"/>
              <a:t> a </a:t>
            </a:r>
            <a:r>
              <a:rPr lang="fr-FR" sz="8800" i="1" dirty="0" err="1" smtClean="0"/>
              <a:t>cel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putin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doua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organizatii</a:t>
            </a:r>
            <a:r>
              <a:rPr lang="fr-FR" sz="8800" i="1" dirty="0" smtClean="0"/>
              <a:t>, </a:t>
            </a:r>
            <a:r>
              <a:rPr lang="fr-FR" sz="8800" i="1" dirty="0" err="1" smtClean="0"/>
              <a:t>una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patronala</a:t>
            </a:r>
            <a:r>
              <a:rPr lang="fr-FR" sz="8800" i="1" dirty="0" smtClean="0"/>
              <a:t> si </a:t>
            </a:r>
            <a:r>
              <a:rPr lang="fr-FR" sz="8800" i="1" dirty="0" err="1" smtClean="0"/>
              <a:t>una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sindicala</a:t>
            </a:r>
            <a:r>
              <a:rPr lang="fr-FR" sz="8800" i="1" dirty="0" smtClean="0"/>
              <a:t>, de tip </a:t>
            </a:r>
            <a:r>
              <a:rPr lang="fr-FR" sz="8800" i="1" dirty="0" err="1" smtClean="0"/>
              <a:t>federativ</a:t>
            </a:r>
            <a:r>
              <a:rPr lang="fr-FR" sz="8800" i="1" dirty="0" smtClean="0"/>
              <a:t> si </a:t>
            </a:r>
            <a:r>
              <a:rPr lang="fr-FR" sz="8800" i="1" dirty="0" err="1" smtClean="0"/>
              <a:t>reprezentative</a:t>
            </a:r>
            <a:r>
              <a:rPr lang="fr-FR" sz="8800" i="1" dirty="0" smtClean="0"/>
              <a:t> la </a:t>
            </a:r>
            <a:r>
              <a:rPr lang="fr-FR" sz="8800" i="1" dirty="0" err="1" smtClean="0"/>
              <a:t>nivelul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aceleiasi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ramuri</a:t>
            </a:r>
            <a:r>
              <a:rPr lang="fr-FR" sz="8800" i="1" dirty="0" smtClean="0"/>
              <a:t>, </a:t>
            </a:r>
            <a:r>
              <a:rPr lang="fr-FR" sz="8800" i="1" dirty="0" err="1" smtClean="0"/>
              <a:t>potrivit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legii</a:t>
            </a:r>
            <a:r>
              <a:rPr lang="fr-FR" sz="8800" i="1" dirty="0" smtClean="0"/>
              <a:t>, </a:t>
            </a:r>
            <a:r>
              <a:rPr lang="fr-FR" sz="8800" i="1" dirty="0" err="1" smtClean="0"/>
              <a:t>pentru</a:t>
            </a:r>
            <a:r>
              <a:rPr lang="fr-FR" sz="8800" i="1" dirty="0" smtClean="0"/>
              <a:t> care se </a:t>
            </a:r>
            <a:r>
              <a:rPr lang="fr-FR" sz="8800" i="1" dirty="0" err="1" smtClean="0"/>
              <a:t>infiinteaza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respectivul</a:t>
            </a:r>
            <a:r>
              <a:rPr lang="fr-FR" sz="8800" i="1" dirty="0" smtClean="0"/>
              <a:t> </a:t>
            </a:r>
            <a:r>
              <a:rPr lang="fr-FR" sz="8800" i="1" dirty="0" err="1" smtClean="0"/>
              <a:t>comitet</a:t>
            </a:r>
            <a:r>
              <a:rPr lang="fr-FR" sz="8800" i="1" dirty="0" smtClean="0"/>
              <a:t>. »</a:t>
            </a:r>
            <a:endParaRPr lang="en-US" sz="8800" dirty="0" smtClean="0"/>
          </a:p>
          <a:p>
            <a:endParaRPr lang="en-US" sz="6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7244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8600" dirty="0" err="1" smtClean="0"/>
              <a:t>Comitetele</a:t>
            </a:r>
            <a:r>
              <a:rPr lang="en-US" sz="8600" dirty="0" smtClean="0"/>
              <a:t> </a:t>
            </a:r>
            <a:r>
              <a:rPr lang="en-US" sz="8600" dirty="0" err="1" smtClean="0"/>
              <a:t>Sectoriale</a:t>
            </a:r>
            <a:r>
              <a:rPr lang="ro-RO" sz="8600" dirty="0" smtClean="0"/>
              <a:t> </a:t>
            </a:r>
            <a:r>
              <a:rPr lang="en-US" sz="8600" dirty="0" smtClean="0"/>
              <a:t>–</a:t>
            </a:r>
            <a:r>
              <a:rPr lang="ro-RO" sz="8600" dirty="0" smtClean="0"/>
              <a:t> </a:t>
            </a:r>
            <a:r>
              <a:rPr lang="en-US" sz="8600" dirty="0" smtClean="0"/>
              <a:t>CS</a:t>
            </a:r>
            <a:r>
              <a:rPr lang="ro-RO" sz="8600" dirty="0" smtClean="0"/>
              <a:t> </a:t>
            </a:r>
            <a:r>
              <a:rPr lang="en-US" sz="8600" dirty="0" smtClean="0"/>
              <a:t>–2.</a:t>
            </a:r>
            <a:r>
              <a:rPr lang="ro-RO" sz="8600" dirty="0" smtClean="0"/>
              <a:t> </a:t>
            </a:r>
            <a:endParaRPr lang="en-US" sz="8600" dirty="0" smtClean="0"/>
          </a:p>
          <a:p>
            <a:pPr>
              <a:lnSpc>
                <a:spcPct val="120000"/>
              </a:lnSpc>
            </a:pPr>
            <a:r>
              <a:rPr lang="fr-FR" sz="7400" i="1" dirty="0" smtClean="0"/>
              <a:t>«(2) </a:t>
            </a:r>
            <a:r>
              <a:rPr lang="fr-FR" sz="7400" i="1" dirty="0" err="1" smtClean="0"/>
              <a:t>Confederatiile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sindicale</a:t>
            </a:r>
            <a:r>
              <a:rPr lang="fr-FR" sz="7400" i="1" dirty="0" smtClean="0"/>
              <a:t> si patronale </a:t>
            </a:r>
            <a:r>
              <a:rPr lang="fr-FR" sz="7400" i="1" dirty="0" err="1" smtClean="0"/>
              <a:t>reprezentative</a:t>
            </a:r>
            <a:r>
              <a:rPr lang="fr-FR" sz="7400" i="1" dirty="0" smtClean="0"/>
              <a:t> la </a:t>
            </a:r>
            <a:r>
              <a:rPr lang="fr-FR" sz="7400" i="1" dirty="0" err="1" smtClean="0"/>
              <a:t>nivel</a:t>
            </a:r>
            <a:r>
              <a:rPr lang="fr-FR" sz="7400" i="1" dirty="0" smtClean="0"/>
              <a:t> national pot </a:t>
            </a:r>
            <a:r>
              <a:rPr lang="fr-FR" sz="7400" i="1" dirty="0" err="1" smtClean="0"/>
              <a:t>desemna</a:t>
            </a:r>
            <a:r>
              <a:rPr lang="fr-FR" sz="7400" i="1" dirty="0" smtClean="0"/>
              <a:t> o </a:t>
            </a:r>
            <a:r>
              <a:rPr lang="fr-FR" sz="7400" i="1" dirty="0" err="1" smtClean="0"/>
              <a:t>singura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federatie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nereprezentativa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membra</a:t>
            </a:r>
            <a:r>
              <a:rPr lang="fr-FR" sz="7400" i="1" dirty="0" smtClean="0"/>
              <a:t>, </a:t>
            </a:r>
            <a:r>
              <a:rPr lang="fr-FR" sz="7400" i="1" dirty="0" err="1" smtClean="0"/>
              <a:t>semnatara</a:t>
            </a:r>
            <a:r>
              <a:rPr lang="fr-FR" sz="7400" i="1" dirty="0" smtClean="0"/>
              <a:t> a </a:t>
            </a:r>
            <a:r>
              <a:rPr lang="fr-FR" sz="7400" i="1" dirty="0" err="1" smtClean="0"/>
              <a:t>contractului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colectiv</a:t>
            </a:r>
            <a:r>
              <a:rPr lang="fr-FR" sz="7400" i="1" dirty="0" smtClean="0"/>
              <a:t> de </a:t>
            </a:r>
            <a:r>
              <a:rPr lang="fr-FR" sz="7400" i="1" dirty="0" err="1" smtClean="0"/>
              <a:t>munca</a:t>
            </a:r>
            <a:r>
              <a:rPr lang="fr-FR" sz="7400" i="1" dirty="0" smtClean="0"/>
              <a:t> la </a:t>
            </a:r>
            <a:r>
              <a:rPr lang="fr-FR" sz="7400" i="1" dirty="0" err="1" smtClean="0"/>
              <a:t>nivel</a:t>
            </a:r>
            <a:r>
              <a:rPr lang="fr-FR" sz="7400" i="1" dirty="0" smtClean="0"/>
              <a:t> de </a:t>
            </a:r>
            <a:r>
              <a:rPr lang="fr-FR" sz="7400" i="1" dirty="0" err="1" smtClean="0"/>
              <a:t>ramura</a:t>
            </a:r>
            <a:r>
              <a:rPr lang="fr-FR" sz="7400" i="1" dirty="0" smtClean="0"/>
              <a:t>, </a:t>
            </a:r>
            <a:r>
              <a:rPr lang="fr-FR" sz="7400" i="1" dirty="0" err="1" smtClean="0"/>
              <a:t>pentru</a:t>
            </a:r>
            <a:r>
              <a:rPr lang="fr-FR" sz="7400" i="1" dirty="0" smtClean="0"/>
              <a:t> a participa la </a:t>
            </a:r>
            <a:r>
              <a:rPr lang="fr-FR" sz="7400" i="1" dirty="0" err="1" smtClean="0"/>
              <a:t>infiintarea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comitetului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sectorial</a:t>
            </a:r>
            <a:r>
              <a:rPr lang="fr-FR" sz="7400" i="1" dirty="0" smtClean="0"/>
              <a:t> al </a:t>
            </a:r>
            <a:r>
              <a:rPr lang="fr-FR" sz="7400" i="1" dirty="0" err="1" smtClean="0"/>
              <a:t>ramurii</a:t>
            </a:r>
            <a:r>
              <a:rPr lang="fr-FR" sz="7400" i="1" dirty="0" smtClean="0"/>
              <a:t> respective.» </a:t>
            </a:r>
            <a:endParaRPr lang="en-US" sz="7400" dirty="0" smtClean="0"/>
          </a:p>
          <a:p>
            <a:pPr>
              <a:lnSpc>
                <a:spcPct val="120000"/>
              </a:lnSpc>
            </a:pPr>
            <a:r>
              <a:rPr lang="fr-FR" sz="7400" i="1" dirty="0" smtClean="0"/>
              <a:t>«(3) </a:t>
            </a:r>
            <a:r>
              <a:rPr lang="fr-FR" sz="7400" i="1" dirty="0" err="1" smtClean="0"/>
              <a:t>Din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componenta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comitetelor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sectoriale</a:t>
            </a:r>
            <a:r>
              <a:rPr lang="fr-FR" sz="7400" i="1" dirty="0" smtClean="0"/>
              <a:t> fac parte </a:t>
            </a:r>
            <a:r>
              <a:rPr lang="fr-FR" sz="7400" i="1" dirty="0" err="1" smtClean="0"/>
              <a:t>reprezentanti</a:t>
            </a:r>
            <a:r>
              <a:rPr lang="fr-FR" sz="7400" i="1" dirty="0" smtClean="0"/>
              <a:t> ai </a:t>
            </a:r>
            <a:r>
              <a:rPr lang="fr-FR" sz="7400" i="1" dirty="0" err="1" smtClean="0"/>
              <a:t>ministerelor</a:t>
            </a:r>
            <a:r>
              <a:rPr lang="fr-FR" sz="7400" i="1" dirty="0" smtClean="0"/>
              <a:t> si ai </a:t>
            </a:r>
            <a:r>
              <a:rPr lang="fr-FR" sz="7400" i="1" dirty="0" err="1" smtClean="0"/>
              <a:t>autoritatilor</a:t>
            </a:r>
            <a:r>
              <a:rPr lang="fr-FR" sz="7400" i="1" dirty="0" smtClean="0"/>
              <a:t> de </a:t>
            </a:r>
            <a:r>
              <a:rPr lang="fr-FR" sz="7400" i="1" dirty="0" err="1" smtClean="0"/>
              <a:t>reglementare</a:t>
            </a:r>
            <a:r>
              <a:rPr lang="fr-FR" sz="7400" i="1" dirty="0" smtClean="0"/>
              <a:t>. De </a:t>
            </a:r>
            <a:r>
              <a:rPr lang="fr-FR" sz="7400" i="1" dirty="0" err="1" smtClean="0"/>
              <a:t>asemenea</a:t>
            </a:r>
            <a:r>
              <a:rPr lang="fr-FR" sz="7400" i="1" dirty="0" smtClean="0"/>
              <a:t>, mai pot face parte si </a:t>
            </a:r>
            <a:r>
              <a:rPr lang="fr-FR" sz="7400" i="1" dirty="0" err="1" smtClean="0"/>
              <a:t>reprezentanti</a:t>
            </a:r>
            <a:r>
              <a:rPr lang="fr-FR" sz="7400" i="1" dirty="0" smtClean="0"/>
              <a:t> ai </a:t>
            </a:r>
            <a:r>
              <a:rPr lang="fr-FR" sz="7400" i="1" dirty="0" err="1" smtClean="0"/>
              <a:t>asociatiilor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profesionale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din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ramura</a:t>
            </a:r>
            <a:r>
              <a:rPr lang="fr-FR" sz="7400" i="1" dirty="0" smtClean="0"/>
              <a:t> de </a:t>
            </a:r>
            <a:r>
              <a:rPr lang="fr-FR" sz="7400" i="1" dirty="0" err="1" smtClean="0"/>
              <a:t>activitate</a:t>
            </a:r>
            <a:r>
              <a:rPr lang="fr-FR" sz="7400" i="1" dirty="0" smtClean="0"/>
              <a:t> a </a:t>
            </a:r>
            <a:r>
              <a:rPr lang="fr-FR" sz="7400" i="1" dirty="0" err="1" smtClean="0"/>
              <a:t>comitetului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sectorial</a:t>
            </a:r>
            <a:r>
              <a:rPr lang="fr-FR" sz="7400" i="1" dirty="0" smtClean="0"/>
              <a:t> </a:t>
            </a:r>
            <a:r>
              <a:rPr lang="fr-FR" sz="7400" i="1" dirty="0" err="1" smtClean="0"/>
              <a:t>respectiv</a:t>
            </a:r>
            <a:r>
              <a:rPr lang="fr-FR" sz="7400" i="1" dirty="0" smtClean="0"/>
              <a:t>.»</a:t>
            </a:r>
            <a:endParaRPr lang="en-US" sz="7400" dirty="0" smtClean="0"/>
          </a:p>
          <a:p>
            <a:endParaRPr lang="ro-RO" sz="6600" dirty="0" smtClean="0"/>
          </a:p>
          <a:p>
            <a:endParaRPr lang="en-US" sz="6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648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fr-FR" sz="9200" dirty="0" err="1" smtClean="0"/>
              <a:t>Principalele</a:t>
            </a:r>
            <a:r>
              <a:rPr lang="fr-FR" sz="9200" dirty="0" smtClean="0"/>
              <a:t> </a:t>
            </a:r>
            <a:r>
              <a:rPr lang="fr-FR" sz="9200" dirty="0" err="1" smtClean="0"/>
              <a:t>atributii</a:t>
            </a:r>
            <a:r>
              <a:rPr lang="fr-FR" sz="9200" dirty="0" smtClean="0"/>
              <a:t> ale </a:t>
            </a:r>
            <a:r>
              <a:rPr lang="fr-FR" sz="9200" dirty="0" err="1" smtClean="0"/>
              <a:t>comitetelor</a:t>
            </a:r>
            <a:r>
              <a:rPr lang="fr-FR" sz="9200" dirty="0" smtClean="0"/>
              <a:t> </a:t>
            </a:r>
            <a:r>
              <a:rPr lang="fr-FR" sz="9200" dirty="0" err="1" smtClean="0"/>
              <a:t>sectoriale</a:t>
            </a:r>
            <a:r>
              <a:rPr lang="fr-FR" sz="9200" dirty="0" smtClean="0"/>
              <a:t> </a:t>
            </a:r>
            <a:r>
              <a:rPr lang="fr-FR" sz="9200" dirty="0" err="1" smtClean="0"/>
              <a:t>sunt</a:t>
            </a:r>
            <a:r>
              <a:rPr lang="fr-FR" sz="9200" dirty="0" smtClean="0"/>
              <a:t>: </a:t>
            </a:r>
            <a:endParaRPr lang="en-US" sz="9200" dirty="0" smtClean="0"/>
          </a:p>
          <a:p>
            <a:pPr>
              <a:lnSpc>
                <a:spcPct val="120000"/>
              </a:lnSpc>
            </a:pPr>
            <a:r>
              <a:rPr lang="fr-FR" sz="9200" i="1" dirty="0" smtClean="0"/>
              <a:t>a) participa la </a:t>
            </a:r>
            <a:r>
              <a:rPr lang="fr-FR" sz="9200" i="1" dirty="0" err="1" smtClean="0"/>
              <a:t>elaborarea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strategiilor</a:t>
            </a:r>
            <a:r>
              <a:rPr lang="fr-FR" sz="9200" i="1" dirty="0" smtClean="0"/>
              <a:t> nationale si </a:t>
            </a:r>
            <a:r>
              <a:rPr lang="fr-FR" sz="9200" i="1" dirty="0" err="1" smtClean="0"/>
              <a:t>sectoriale</a:t>
            </a:r>
            <a:r>
              <a:rPr lang="fr-FR" sz="9200" i="1" dirty="0" smtClean="0"/>
              <a:t> in </a:t>
            </a:r>
            <a:r>
              <a:rPr lang="fr-FR" sz="9200" i="1" dirty="0" err="1" smtClean="0"/>
              <a:t>domeniul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formarii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profesionale</a:t>
            </a:r>
            <a:r>
              <a:rPr lang="fr-FR" sz="9200" i="1" dirty="0" smtClean="0"/>
              <a:t>; </a:t>
            </a:r>
            <a:endParaRPr lang="en-US" sz="9200" dirty="0" smtClean="0"/>
          </a:p>
          <a:p>
            <a:pPr>
              <a:lnSpc>
                <a:spcPct val="120000"/>
              </a:lnSpc>
            </a:pPr>
            <a:r>
              <a:rPr lang="fr-FR" sz="9200" i="1" dirty="0" smtClean="0"/>
              <a:t>b) participa la </a:t>
            </a:r>
            <a:r>
              <a:rPr lang="fr-FR" sz="9200" i="1" dirty="0" err="1" smtClean="0"/>
              <a:t>dezvoltarea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cadrului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normativ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privind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formarea</a:t>
            </a:r>
            <a:r>
              <a:rPr lang="fr-FR" sz="9200" i="1" dirty="0" smtClean="0"/>
              <a:t>, </a:t>
            </a:r>
            <a:r>
              <a:rPr lang="fr-FR" sz="9200" i="1" dirty="0" err="1" smtClean="0"/>
              <a:t>evaluarea</a:t>
            </a:r>
            <a:r>
              <a:rPr lang="fr-FR" sz="9200" i="1" dirty="0" smtClean="0"/>
              <a:t> si </a:t>
            </a:r>
            <a:r>
              <a:rPr lang="fr-FR" sz="9200" i="1" dirty="0" err="1" smtClean="0"/>
              <a:t>certificarea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competentelor</a:t>
            </a:r>
            <a:r>
              <a:rPr lang="fr-FR" sz="9200" i="1" dirty="0" smtClean="0"/>
              <a:t>; </a:t>
            </a:r>
            <a:endParaRPr lang="en-US" sz="9200" dirty="0" smtClean="0"/>
          </a:p>
          <a:p>
            <a:pPr>
              <a:lnSpc>
                <a:spcPct val="120000"/>
              </a:lnSpc>
            </a:pPr>
            <a:r>
              <a:rPr lang="fr-FR" sz="9200" i="1" dirty="0" smtClean="0"/>
              <a:t>c) </a:t>
            </a:r>
            <a:r>
              <a:rPr lang="fr-FR" sz="9200" i="1" dirty="0" err="1" smtClean="0"/>
              <a:t>sustin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promovarea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sistemului</a:t>
            </a:r>
            <a:r>
              <a:rPr lang="fr-FR" sz="9200" i="1" dirty="0" smtClean="0"/>
              <a:t> de </a:t>
            </a:r>
            <a:r>
              <a:rPr lang="fr-FR" sz="9200" i="1" dirty="0" err="1" smtClean="0"/>
              <a:t>formare</a:t>
            </a:r>
            <a:r>
              <a:rPr lang="fr-FR" sz="9200" i="1" dirty="0" smtClean="0"/>
              <a:t> si </a:t>
            </a:r>
            <a:r>
              <a:rPr lang="fr-FR" sz="9200" i="1" dirty="0" err="1" smtClean="0"/>
              <a:t>evaluare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pe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baza</a:t>
            </a:r>
            <a:r>
              <a:rPr lang="fr-FR" sz="9200" i="1" dirty="0" smtClean="0"/>
              <a:t> de </a:t>
            </a:r>
            <a:r>
              <a:rPr lang="fr-FR" sz="9200" i="1" dirty="0" err="1" smtClean="0"/>
              <a:t>competente</a:t>
            </a:r>
            <a:r>
              <a:rPr lang="fr-FR" sz="9200" i="1" dirty="0" smtClean="0"/>
              <a:t>; </a:t>
            </a:r>
            <a:endParaRPr lang="en-US" sz="9200" dirty="0" smtClean="0"/>
          </a:p>
          <a:p>
            <a:pPr>
              <a:lnSpc>
                <a:spcPct val="120000"/>
              </a:lnSpc>
            </a:pPr>
            <a:r>
              <a:rPr lang="fr-FR" sz="9200" i="1" dirty="0" smtClean="0"/>
              <a:t>d) participa la </a:t>
            </a:r>
            <a:r>
              <a:rPr lang="fr-FR" sz="9200" i="1" dirty="0" err="1" smtClean="0"/>
              <a:t>dezvoltarea</a:t>
            </a:r>
            <a:r>
              <a:rPr lang="fr-FR" sz="9200" i="1" dirty="0" smtClean="0"/>
              <a:t> si </a:t>
            </a:r>
            <a:r>
              <a:rPr lang="fr-FR" sz="9200" i="1" dirty="0" err="1" smtClean="0"/>
              <a:t>actualizarea</a:t>
            </a:r>
            <a:r>
              <a:rPr lang="fr-FR" sz="9200" i="1" dirty="0" smtClean="0"/>
              <a:t>, </a:t>
            </a:r>
            <a:r>
              <a:rPr lang="fr-FR" sz="9200" i="1" dirty="0" err="1" smtClean="0"/>
              <a:t>sub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coordonarea</a:t>
            </a:r>
            <a:r>
              <a:rPr lang="fr-FR" sz="9200" i="1" dirty="0" smtClean="0"/>
              <a:t> ANC, a </a:t>
            </a:r>
            <a:r>
              <a:rPr lang="fr-FR" sz="9200" i="1" dirty="0" err="1" smtClean="0"/>
              <a:t>calificarilor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aferente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sectoarelor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din</a:t>
            </a:r>
            <a:r>
              <a:rPr lang="fr-FR" sz="9200" i="1" dirty="0" smtClean="0"/>
              <a:t> care fac parte; </a:t>
            </a:r>
            <a:endParaRPr lang="en-US" sz="9200" dirty="0" smtClean="0"/>
          </a:p>
          <a:p>
            <a:pPr>
              <a:lnSpc>
                <a:spcPct val="120000"/>
              </a:lnSpc>
            </a:pPr>
            <a:r>
              <a:rPr lang="fr-FR" sz="9200" i="1" dirty="0" smtClean="0"/>
              <a:t>e) </a:t>
            </a:r>
            <a:r>
              <a:rPr lang="fr-FR" sz="9200" i="1" dirty="0" err="1" smtClean="0"/>
              <a:t>valideaza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calificarile</a:t>
            </a:r>
            <a:r>
              <a:rPr lang="fr-FR" sz="9200" i="1" dirty="0" smtClean="0"/>
              <a:t> si </a:t>
            </a:r>
            <a:r>
              <a:rPr lang="fr-FR" sz="9200" i="1" dirty="0" err="1" smtClean="0"/>
              <a:t>standardele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asociate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calificarilor</a:t>
            </a:r>
            <a:r>
              <a:rPr lang="fr-FR" sz="9200" i="1" dirty="0" smtClean="0"/>
              <a:t>, </a:t>
            </a:r>
            <a:r>
              <a:rPr lang="fr-FR" sz="9200" i="1" dirty="0" err="1" smtClean="0"/>
              <a:t>cu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exceptia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celor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dobandite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prin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invatamantul</a:t>
            </a:r>
            <a:r>
              <a:rPr lang="fr-FR" sz="9200" i="1" dirty="0" smtClean="0"/>
              <a:t> </a:t>
            </a:r>
            <a:r>
              <a:rPr lang="fr-FR" sz="9200" i="1" dirty="0" err="1" smtClean="0"/>
              <a:t>superior</a:t>
            </a:r>
            <a:r>
              <a:rPr lang="fr-FR" sz="9200" i="1" dirty="0" smtClean="0"/>
              <a:t>; </a:t>
            </a:r>
            <a:endParaRPr lang="en-US" sz="9200" dirty="0" smtClean="0"/>
          </a:p>
          <a:p>
            <a:endParaRPr lang="en-US" sz="6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6482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7100" i="1" dirty="0" smtClean="0"/>
              <a:t>f) </a:t>
            </a:r>
            <a:r>
              <a:rPr lang="fr-FR" sz="7100" i="1" dirty="0" err="1" smtClean="0"/>
              <a:t>recomanda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specialisti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pe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domenii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ocupationale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pentru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realizarea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analizei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ocupationale</a:t>
            </a:r>
            <a:r>
              <a:rPr lang="fr-FR" sz="7100" i="1" dirty="0" smtClean="0"/>
              <a:t>, </a:t>
            </a:r>
            <a:r>
              <a:rPr lang="fr-FR" sz="7100" i="1" dirty="0" err="1" smtClean="0"/>
              <a:t>pentru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definirea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competentelor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calificarilor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pentru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elaborarea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validarea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standardelor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ocupationale</a:t>
            </a:r>
            <a:r>
              <a:rPr lang="fr-FR" sz="7100" i="1" dirty="0" smtClean="0"/>
              <a:t>, </a:t>
            </a:r>
            <a:r>
              <a:rPr lang="fr-FR" sz="7100" i="1" dirty="0" err="1" smtClean="0"/>
              <a:t>pentru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verificarea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validarea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standardelor</a:t>
            </a:r>
            <a:r>
              <a:rPr lang="fr-FR" sz="7100" i="1" dirty="0" smtClean="0"/>
              <a:t> de </a:t>
            </a:r>
            <a:r>
              <a:rPr lang="fr-FR" sz="7100" i="1" dirty="0" err="1" smtClean="0"/>
              <a:t>pregatire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profesionala</a:t>
            </a:r>
            <a:r>
              <a:rPr lang="fr-FR" sz="7100" i="1" dirty="0" smtClean="0"/>
              <a:t>, </a:t>
            </a:r>
            <a:r>
              <a:rPr lang="fr-FR" sz="7100" i="1" dirty="0" err="1" smtClean="0"/>
              <a:t>precum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pentru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evaluarea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certificarea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pe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baza</a:t>
            </a:r>
            <a:r>
              <a:rPr lang="fr-FR" sz="7100" i="1" dirty="0" smtClean="0"/>
              <a:t> de </a:t>
            </a:r>
            <a:r>
              <a:rPr lang="fr-FR" sz="7100" i="1" dirty="0" err="1" smtClean="0"/>
              <a:t>standarde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avizeaza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lucrarile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efectuate</a:t>
            </a:r>
            <a:r>
              <a:rPr lang="fr-FR" sz="7100" i="1" dirty="0" smtClean="0"/>
              <a:t> de </a:t>
            </a:r>
            <a:r>
              <a:rPr lang="fr-FR" sz="7100" i="1" dirty="0" err="1" smtClean="0"/>
              <a:t>acestia</a:t>
            </a:r>
            <a:r>
              <a:rPr lang="fr-FR" sz="7100" i="1" dirty="0" smtClean="0"/>
              <a:t>; </a:t>
            </a:r>
            <a:endParaRPr lang="en-US" sz="7100" dirty="0" smtClean="0"/>
          </a:p>
          <a:p>
            <a:pPr>
              <a:lnSpc>
                <a:spcPct val="120000"/>
              </a:lnSpc>
            </a:pPr>
            <a:r>
              <a:rPr lang="fr-FR" sz="7100" i="1" dirty="0" smtClean="0"/>
              <a:t>g) </a:t>
            </a:r>
            <a:r>
              <a:rPr lang="fr-FR" sz="7100" i="1" dirty="0" err="1" smtClean="0"/>
              <a:t>incurajeaza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stimuleaza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participarea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organizatiilor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persoanelor</a:t>
            </a:r>
            <a:r>
              <a:rPr lang="fr-FR" sz="7100" i="1" dirty="0" smtClean="0"/>
              <a:t> la </a:t>
            </a:r>
            <a:r>
              <a:rPr lang="fr-FR" sz="7100" i="1" dirty="0" err="1" smtClean="0"/>
              <a:t>formarea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profesionala</a:t>
            </a:r>
            <a:r>
              <a:rPr lang="fr-FR" sz="7100" i="1" dirty="0" smtClean="0"/>
              <a:t> continua si la </a:t>
            </a:r>
            <a:r>
              <a:rPr lang="fr-FR" sz="7100" i="1" dirty="0" err="1" smtClean="0"/>
              <a:t>invatamantul</a:t>
            </a:r>
            <a:r>
              <a:rPr lang="fr-FR" sz="7100" i="1" dirty="0" smtClean="0"/>
              <a:t> </a:t>
            </a:r>
            <a:r>
              <a:rPr lang="fr-FR" sz="7100" i="1" dirty="0" err="1" smtClean="0"/>
              <a:t>profesional</a:t>
            </a:r>
            <a:r>
              <a:rPr lang="fr-FR" sz="7100" i="1" dirty="0" smtClean="0"/>
              <a:t> si </a:t>
            </a:r>
            <a:r>
              <a:rPr lang="fr-FR" sz="7100" i="1" dirty="0" err="1" smtClean="0"/>
              <a:t>tehnic</a:t>
            </a:r>
            <a:r>
              <a:rPr lang="fr-FR" sz="7100" i="1" dirty="0" smtClean="0"/>
              <a:t>; </a:t>
            </a:r>
            <a:endParaRPr lang="en-US" sz="7100" dirty="0" smtClean="0"/>
          </a:p>
          <a:p>
            <a:endParaRPr lang="en-US" sz="6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648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100" i="1" dirty="0" smtClean="0"/>
              <a:t>h) </a:t>
            </a:r>
            <a:r>
              <a:rPr lang="fr-FR" sz="2100" i="1" dirty="0" err="1" smtClean="0"/>
              <a:t>colaboreaza</a:t>
            </a:r>
            <a:r>
              <a:rPr lang="fr-FR" sz="2100" i="1" dirty="0" smtClean="0"/>
              <a:t>, in </a:t>
            </a:r>
            <a:r>
              <a:rPr lang="fr-FR" sz="2100" i="1" dirty="0" err="1" smtClean="0"/>
              <a:t>scopul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realizarii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obiectului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sau</a:t>
            </a:r>
            <a:r>
              <a:rPr lang="fr-FR" sz="2100" i="1" dirty="0" smtClean="0"/>
              <a:t> de </a:t>
            </a:r>
            <a:r>
              <a:rPr lang="fr-FR" sz="2100" i="1" dirty="0" err="1" smtClean="0"/>
              <a:t>activitate</a:t>
            </a:r>
            <a:r>
              <a:rPr lang="fr-FR" sz="2100" i="1" dirty="0" smtClean="0"/>
              <a:t>, </a:t>
            </a:r>
            <a:r>
              <a:rPr lang="fr-FR" sz="2100" i="1" dirty="0" err="1" smtClean="0"/>
              <a:t>cu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ministere</a:t>
            </a:r>
            <a:r>
              <a:rPr lang="fr-FR" sz="2100" i="1" dirty="0" smtClean="0"/>
              <a:t> si </a:t>
            </a:r>
            <a:r>
              <a:rPr lang="fr-FR" sz="2100" i="1" dirty="0" err="1" smtClean="0"/>
              <a:t>alte</a:t>
            </a:r>
            <a:r>
              <a:rPr lang="fr-FR" sz="2100" i="1" dirty="0" smtClean="0"/>
              <a:t> organe de </a:t>
            </a:r>
            <a:r>
              <a:rPr lang="fr-FR" sz="2100" i="1" dirty="0" err="1" smtClean="0"/>
              <a:t>specialitate</a:t>
            </a:r>
            <a:r>
              <a:rPr lang="fr-FR" sz="2100" i="1" dirty="0" smtClean="0"/>
              <a:t> ale </a:t>
            </a:r>
            <a:r>
              <a:rPr lang="fr-FR" sz="2100" i="1" dirty="0" err="1" smtClean="0"/>
              <a:t>administratiei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publice</a:t>
            </a:r>
            <a:r>
              <a:rPr lang="fr-FR" sz="2100" i="1" dirty="0" smtClean="0"/>
              <a:t> centrale, </a:t>
            </a:r>
            <a:r>
              <a:rPr lang="fr-FR" sz="2100" i="1" dirty="0" err="1" smtClean="0"/>
              <a:t>cu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autoritati</a:t>
            </a:r>
            <a:r>
              <a:rPr lang="fr-FR" sz="2100" i="1" dirty="0" smtClean="0"/>
              <a:t> administrative autonome, </a:t>
            </a:r>
            <a:r>
              <a:rPr lang="fr-FR" sz="2100" i="1" dirty="0" err="1" smtClean="0"/>
              <a:t>cu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organizatii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neguvernamentale</a:t>
            </a:r>
            <a:r>
              <a:rPr lang="fr-FR" sz="2100" i="1" dirty="0" smtClean="0"/>
              <a:t> nationale si internationale, </a:t>
            </a:r>
            <a:r>
              <a:rPr lang="fr-FR" sz="2100" i="1" dirty="0" err="1" smtClean="0"/>
              <a:t>cu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furnizorii</a:t>
            </a:r>
            <a:r>
              <a:rPr lang="fr-FR" sz="2100" i="1" dirty="0" smtClean="0"/>
              <a:t> de </a:t>
            </a:r>
            <a:r>
              <a:rPr lang="fr-FR" sz="2100" i="1" dirty="0" err="1" smtClean="0"/>
              <a:t>formare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profesionala</a:t>
            </a:r>
            <a:r>
              <a:rPr lang="fr-FR" sz="2100" i="1" dirty="0" smtClean="0"/>
              <a:t> si </a:t>
            </a:r>
            <a:r>
              <a:rPr lang="fr-FR" sz="2100" i="1" dirty="0" err="1" smtClean="0"/>
              <a:t>cu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alte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institutii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publice</a:t>
            </a:r>
            <a:r>
              <a:rPr lang="fr-FR" sz="2100" dirty="0" smtClean="0"/>
              <a:t>; </a:t>
            </a:r>
            <a:endParaRPr lang="en-US" sz="2100" dirty="0" smtClean="0"/>
          </a:p>
          <a:p>
            <a:pPr>
              <a:lnSpc>
                <a:spcPct val="120000"/>
              </a:lnSpc>
            </a:pPr>
            <a:r>
              <a:rPr lang="fr-FR" sz="2100" i="1" dirty="0" smtClean="0"/>
              <a:t>i) </a:t>
            </a:r>
            <a:r>
              <a:rPr lang="fr-FR" sz="2100" i="1" dirty="0" err="1" smtClean="0"/>
              <a:t>ofera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partenerilor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sociali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consultanta</a:t>
            </a:r>
            <a:r>
              <a:rPr lang="fr-FR" sz="2100" i="1" dirty="0" smtClean="0"/>
              <a:t> in </a:t>
            </a:r>
            <a:r>
              <a:rPr lang="fr-FR" sz="2100" i="1" dirty="0" err="1" smtClean="0"/>
              <a:t>domeniul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ocuparii</a:t>
            </a:r>
            <a:r>
              <a:rPr lang="fr-FR" sz="2100" i="1" dirty="0" smtClean="0"/>
              <a:t> si </a:t>
            </a:r>
            <a:r>
              <a:rPr lang="fr-FR" sz="2100" i="1" dirty="0" err="1" smtClean="0"/>
              <a:t>formarii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profesionale</a:t>
            </a:r>
            <a:r>
              <a:rPr lang="fr-FR" sz="2100" i="1" dirty="0" smtClean="0"/>
              <a:t> a </a:t>
            </a:r>
            <a:r>
              <a:rPr lang="fr-FR" sz="2100" i="1" dirty="0" err="1" smtClean="0"/>
              <a:t>fortei</a:t>
            </a:r>
            <a:r>
              <a:rPr lang="fr-FR" sz="2100" i="1" dirty="0" smtClean="0"/>
              <a:t> de </a:t>
            </a:r>
            <a:r>
              <a:rPr lang="fr-FR" sz="2100" i="1" dirty="0" err="1" smtClean="0"/>
              <a:t>munca</a:t>
            </a:r>
            <a:r>
              <a:rPr lang="fr-FR" sz="2100" i="1" dirty="0" smtClean="0"/>
              <a:t>; </a:t>
            </a:r>
            <a:endParaRPr lang="en-US" sz="2100" dirty="0" smtClean="0"/>
          </a:p>
          <a:p>
            <a:pPr>
              <a:lnSpc>
                <a:spcPct val="120000"/>
              </a:lnSpc>
            </a:pPr>
            <a:r>
              <a:rPr lang="fr-FR" sz="2100" i="1" dirty="0" smtClean="0"/>
              <a:t>j) </a:t>
            </a:r>
            <a:r>
              <a:rPr lang="fr-FR" sz="2100" i="1" dirty="0" err="1" smtClean="0"/>
              <a:t>realizeaza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analize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ocupationale</a:t>
            </a:r>
            <a:r>
              <a:rPr lang="fr-FR" sz="2100" i="1" dirty="0" smtClean="0"/>
              <a:t> si </a:t>
            </a:r>
            <a:r>
              <a:rPr lang="fr-FR" sz="2100" i="1" dirty="0" err="1" smtClean="0"/>
              <a:t>studii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cu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privire</a:t>
            </a:r>
            <a:r>
              <a:rPr lang="fr-FR" sz="2100" i="1" dirty="0" smtClean="0"/>
              <a:t> la </a:t>
            </a:r>
            <a:r>
              <a:rPr lang="fr-FR" sz="2100" i="1" dirty="0" err="1" smtClean="0"/>
              <a:t>cererea</a:t>
            </a:r>
            <a:r>
              <a:rPr lang="fr-FR" sz="2100" i="1" dirty="0" smtClean="0"/>
              <a:t> de </a:t>
            </a:r>
            <a:r>
              <a:rPr lang="fr-FR" sz="2100" i="1" dirty="0" err="1" smtClean="0"/>
              <a:t>forta</a:t>
            </a:r>
            <a:r>
              <a:rPr lang="fr-FR" sz="2100" i="1" dirty="0" smtClean="0"/>
              <a:t> de </a:t>
            </a:r>
            <a:r>
              <a:rPr lang="fr-FR" sz="2100" i="1" dirty="0" err="1" smtClean="0"/>
              <a:t>munca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pentru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ramura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reprezentata</a:t>
            </a:r>
            <a:r>
              <a:rPr lang="fr-FR" sz="2100" i="1" dirty="0" smtClean="0"/>
              <a:t>; </a:t>
            </a:r>
            <a:endParaRPr lang="en-US" sz="2100" dirty="0" smtClean="0"/>
          </a:p>
          <a:p>
            <a:pPr>
              <a:lnSpc>
                <a:spcPct val="120000"/>
              </a:lnSpc>
            </a:pPr>
            <a:r>
              <a:rPr lang="en-US" sz="2100" i="1" dirty="0" smtClean="0"/>
              <a:t>k) </a:t>
            </a:r>
            <a:r>
              <a:rPr lang="en-US" sz="2100" i="1" dirty="0" err="1" smtClean="0"/>
              <a:t>acorda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aviz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consultativ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solicitantilor</a:t>
            </a:r>
            <a:r>
              <a:rPr lang="en-US" sz="2100" i="1" dirty="0" smtClean="0"/>
              <a:t> in </a:t>
            </a:r>
            <a:r>
              <a:rPr lang="en-US" sz="2100" i="1" dirty="0" err="1" smtClean="0"/>
              <a:t>vederea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actualizarii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Clasificarii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ocupatiilor</a:t>
            </a:r>
            <a:r>
              <a:rPr lang="en-US" sz="2100" i="1" dirty="0" smtClean="0"/>
              <a:t> din Romania; </a:t>
            </a:r>
            <a:endParaRPr lang="en-US" sz="21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6482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000" i="1" dirty="0" smtClean="0"/>
              <a:t>l) </a:t>
            </a:r>
            <a:r>
              <a:rPr lang="en-US" sz="6000" i="1" dirty="0" err="1" smtClean="0"/>
              <a:t>propun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furnizorilor</a:t>
            </a:r>
            <a:r>
              <a:rPr lang="en-US" sz="6000" i="1" dirty="0" smtClean="0"/>
              <a:t> de </a:t>
            </a:r>
            <a:r>
              <a:rPr lang="en-US" sz="6000" i="1" dirty="0" err="1" smtClean="0"/>
              <a:t>formare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profesionala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calificarile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si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competentele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asociate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acestora</a:t>
            </a:r>
            <a:r>
              <a:rPr lang="en-US" sz="6000" i="1" dirty="0" smtClean="0"/>
              <a:t>, </a:t>
            </a:r>
            <a:r>
              <a:rPr lang="en-US" sz="6000" i="1" dirty="0" err="1" smtClean="0"/>
              <a:t>precum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si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corelarea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calificarilor</a:t>
            </a:r>
            <a:r>
              <a:rPr lang="en-US" sz="6000" i="1" dirty="0" smtClean="0"/>
              <a:t> cu </a:t>
            </a:r>
            <a:r>
              <a:rPr lang="en-US" sz="6000" i="1" dirty="0" err="1" smtClean="0"/>
              <a:t>ocupatiile</a:t>
            </a:r>
            <a:r>
              <a:rPr lang="en-US" sz="6000" i="1" dirty="0" smtClean="0"/>
              <a:t> care pot </a:t>
            </a:r>
            <a:r>
              <a:rPr lang="en-US" sz="6000" i="1" dirty="0" err="1" smtClean="0"/>
              <a:t>fi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practicate</a:t>
            </a:r>
            <a:r>
              <a:rPr lang="en-US" sz="6000" i="1" dirty="0" smtClean="0"/>
              <a:t>; </a:t>
            </a:r>
            <a:endParaRPr lang="en-US" sz="6000" dirty="0" smtClean="0"/>
          </a:p>
          <a:p>
            <a:pPr>
              <a:lnSpc>
                <a:spcPct val="120000"/>
              </a:lnSpc>
            </a:pPr>
            <a:r>
              <a:rPr lang="fr-FR" sz="6000" i="1" dirty="0" smtClean="0"/>
              <a:t>m) </a:t>
            </a:r>
            <a:r>
              <a:rPr lang="fr-FR" sz="6000" i="1" dirty="0" err="1" smtClean="0"/>
              <a:t>stabilesc</a:t>
            </a:r>
            <a:r>
              <a:rPr lang="fr-FR" sz="6000" i="1" dirty="0" smtClean="0"/>
              <a:t> </a:t>
            </a:r>
            <a:r>
              <a:rPr lang="fr-FR" sz="6000" i="1" dirty="0" err="1" smtClean="0"/>
              <a:t>prin</a:t>
            </a:r>
            <a:r>
              <a:rPr lang="fr-FR" sz="6000" i="1" dirty="0" smtClean="0"/>
              <a:t> </a:t>
            </a:r>
            <a:r>
              <a:rPr lang="fr-FR" sz="6000" i="1" dirty="0" err="1" smtClean="0"/>
              <a:t>statutul</a:t>
            </a:r>
            <a:r>
              <a:rPr lang="fr-FR" sz="6000" i="1" dirty="0" smtClean="0"/>
              <a:t> </a:t>
            </a:r>
            <a:r>
              <a:rPr lang="fr-FR" sz="6000" i="1" dirty="0" err="1" smtClean="0"/>
              <a:t>propriu</a:t>
            </a:r>
            <a:r>
              <a:rPr lang="fr-FR" sz="6000" i="1" dirty="0" smtClean="0"/>
              <a:t> </a:t>
            </a:r>
            <a:r>
              <a:rPr lang="fr-FR" sz="6000" i="1" dirty="0" err="1" smtClean="0"/>
              <a:t>alte</a:t>
            </a:r>
            <a:r>
              <a:rPr lang="fr-FR" sz="6000" i="1" dirty="0" smtClean="0"/>
              <a:t> </a:t>
            </a:r>
            <a:r>
              <a:rPr lang="fr-FR" sz="6000" i="1" dirty="0" err="1" smtClean="0"/>
              <a:t>activitati</a:t>
            </a:r>
            <a:r>
              <a:rPr lang="fr-FR" sz="6000" i="1" dirty="0" smtClean="0"/>
              <a:t> in </a:t>
            </a:r>
            <a:r>
              <a:rPr lang="fr-FR" sz="6000" i="1" dirty="0" err="1" smtClean="0"/>
              <a:t>interesul</a:t>
            </a:r>
            <a:r>
              <a:rPr lang="fr-FR" sz="6000" i="1" dirty="0" smtClean="0"/>
              <a:t> </a:t>
            </a:r>
            <a:r>
              <a:rPr lang="fr-FR" sz="6000" i="1" dirty="0" err="1" smtClean="0"/>
              <a:t>ramurii</a:t>
            </a:r>
            <a:r>
              <a:rPr lang="fr-FR" sz="6000" i="1" dirty="0" smtClean="0"/>
              <a:t> de </a:t>
            </a:r>
            <a:r>
              <a:rPr lang="fr-FR" sz="6000" i="1" dirty="0" err="1" smtClean="0"/>
              <a:t>activitate</a:t>
            </a:r>
            <a:r>
              <a:rPr lang="fr-FR" sz="6000" i="1" dirty="0" smtClean="0"/>
              <a:t> </a:t>
            </a:r>
            <a:r>
              <a:rPr lang="fr-FR" sz="6000" i="1" dirty="0" err="1" smtClean="0"/>
              <a:t>pe</a:t>
            </a:r>
            <a:r>
              <a:rPr lang="fr-FR" sz="6000" i="1" dirty="0" smtClean="0"/>
              <a:t> care o </a:t>
            </a:r>
            <a:r>
              <a:rPr lang="fr-FR" sz="6000" i="1" dirty="0" err="1" smtClean="0"/>
              <a:t>reprezinta</a:t>
            </a:r>
            <a:r>
              <a:rPr lang="fr-FR" sz="6000" i="1" dirty="0" smtClean="0"/>
              <a:t>.</a:t>
            </a:r>
          </a:p>
          <a:p>
            <a:pPr>
              <a:lnSpc>
                <a:spcPct val="120000"/>
              </a:lnSpc>
            </a:pPr>
            <a:endParaRPr lang="fr-FR" sz="6000" i="1" dirty="0" smtClean="0"/>
          </a:p>
          <a:p>
            <a:pPr>
              <a:lnSpc>
                <a:spcPct val="120000"/>
              </a:lnSpc>
            </a:pPr>
            <a:endParaRPr lang="en-US" sz="6000" dirty="0" smtClean="0"/>
          </a:p>
          <a:p>
            <a:pPr>
              <a:lnSpc>
                <a:spcPct val="120000"/>
              </a:lnSpc>
            </a:pPr>
            <a:r>
              <a:rPr lang="en-US" sz="6000" dirty="0" smtClean="0"/>
              <a:t>Tot CS  </a:t>
            </a:r>
            <a:r>
              <a:rPr lang="en-US" sz="6000" dirty="0" err="1" smtClean="0"/>
              <a:t>ar</a:t>
            </a:r>
            <a:r>
              <a:rPr lang="en-US" sz="6000" dirty="0" smtClean="0"/>
              <a:t> </a:t>
            </a:r>
            <a:r>
              <a:rPr lang="en-US" sz="6000" dirty="0" err="1" smtClean="0"/>
              <a:t>trebui</a:t>
            </a:r>
            <a:r>
              <a:rPr lang="en-US" sz="6000" dirty="0" smtClean="0"/>
              <a:t> </a:t>
            </a:r>
            <a:r>
              <a:rPr lang="en-US" sz="6000" dirty="0" err="1" smtClean="0"/>
              <a:t>sa</a:t>
            </a:r>
            <a:r>
              <a:rPr lang="en-US" sz="6000" dirty="0" smtClean="0"/>
              <a:t> </a:t>
            </a:r>
            <a:r>
              <a:rPr lang="en-US" sz="6000" dirty="0" err="1" smtClean="0"/>
              <a:t>avizeze</a:t>
            </a:r>
            <a:r>
              <a:rPr lang="en-US" sz="6000" dirty="0" smtClean="0"/>
              <a:t> </a:t>
            </a:r>
            <a:r>
              <a:rPr lang="en-US" sz="6000" dirty="0" err="1" smtClean="0"/>
              <a:t>formatori</a:t>
            </a:r>
            <a:r>
              <a:rPr lang="en-US" sz="6000" dirty="0" smtClean="0"/>
              <a:t>, </a:t>
            </a:r>
            <a:r>
              <a:rPr lang="en-US" sz="6000" dirty="0" err="1" smtClean="0"/>
              <a:t>tematica</a:t>
            </a:r>
            <a:r>
              <a:rPr lang="en-US" sz="6000" dirty="0" smtClean="0"/>
              <a:t>, </a:t>
            </a:r>
            <a:r>
              <a:rPr lang="en-US" sz="6000" dirty="0" err="1" smtClean="0"/>
              <a:t>programele</a:t>
            </a:r>
            <a:r>
              <a:rPr lang="en-US" sz="6000" dirty="0" smtClean="0"/>
              <a:t>  </a:t>
            </a:r>
            <a:r>
              <a:rPr lang="en-US" sz="6000" dirty="0" err="1" smtClean="0"/>
              <a:t>cadru</a:t>
            </a:r>
            <a:r>
              <a:rPr lang="en-US" sz="6000" dirty="0" smtClean="0"/>
              <a:t>  </a:t>
            </a:r>
            <a:r>
              <a:rPr lang="en-US" sz="6000" dirty="0" err="1" smtClean="0"/>
              <a:t>si</a:t>
            </a:r>
            <a:r>
              <a:rPr lang="en-US" sz="6000" dirty="0" smtClean="0"/>
              <a:t> </a:t>
            </a:r>
            <a:r>
              <a:rPr lang="en-US" sz="6000" dirty="0" err="1" smtClean="0"/>
              <a:t>să</a:t>
            </a:r>
            <a:r>
              <a:rPr lang="en-US" sz="6000" dirty="0" smtClean="0"/>
              <a:t> </a:t>
            </a:r>
            <a:r>
              <a:rPr lang="en-US" sz="6000" dirty="0" err="1" smtClean="0"/>
              <a:t>aibe</a:t>
            </a:r>
            <a:r>
              <a:rPr lang="en-US" sz="6000" dirty="0" smtClean="0"/>
              <a:t> </a:t>
            </a:r>
            <a:r>
              <a:rPr lang="en-US" sz="6000" dirty="0" err="1" smtClean="0"/>
              <a:t>reprezentanti</a:t>
            </a:r>
            <a:r>
              <a:rPr lang="en-US" sz="6000" dirty="0" smtClean="0"/>
              <a:t> in </a:t>
            </a:r>
            <a:r>
              <a:rPr lang="en-US" sz="6000" dirty="0" err="1" smtClean="0"/>
              <a:t>comisiile</a:t>
            </a:r>
            <a:r>
              <a:rPr lang="en-US" sz="6000" dirty="0" smtClean="0"/>
              <a:t> de </a:t>
            </a:r>
            <a:r>
              <a:rPr lang="en-US" sz="6000" dirty="0" err="1" smtClean="0"/>
              <a:t>evaluare</a:t>
            </a:r>
            <a:r>
              <a:rPr lang="en-US" sz="6000" dirty="0" smtClean="0"/>
              <a:t> ale </a:t>
            </a:r>
            <a:r>
              <a:rPr lang="en-US" sz="6000" dirty="0" err="1" smtClean="0"/>
              <a:t>furnizorilor</a:t>
            </a:r>
            <a:r>
              <a:rPr lang="en-US" sz="6000" dirty="0" smtClean="0"/>
              <a:t> </a:t>
            </a:r>
            <a:r>
              <a:rPr lang="en-US" sz="6000" dirty="0" err="1" smtClean="0"/>
              <a:t>formali</a:t>
            </a:r>
            <a:r>
              <a:rPr lang="en-US" sz="6000" dirty="0" smtClean="0"/>
              <a:t>.</a:t>
            </a:r>
          </a:p>
          <a:p>
            <a:pPr>
              <a:lnSpc>
                <a:spcPct val="120000"/>
              </a:lnSpc>
            </a:pPr>
            <a:endParaRPr lang="en-US" sz="6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I-</a:t>
            </a:r>
            <a:r>
              <a:rPr lang="en-US" b="1" dirty="0" err="1" smtClean="0"/>
              <a:t>Preambul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Ultimile</a:t>
            </a:r>
            <a:r>
              <a:rPr lang="en-US" dirty="0" smtClean="0"/>
              <a:t> </a:t>
            </a:r>
            <a:r>
              <a:rPr lang="en-US" dirty="0" err="1" smtClean="0"/>
              <a:t>trei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legate de  </a:t>
            </a:r>
            <a:r>
              <a:rPr lang="en-US" dirty="0" err="1" smtClean="0"/>
              <a:t>formare</a:t>
            </a:r>
            <a:r>
              <a:rPr lang="en-US" dirty="0" smtClean="0"/>
              <a:t> </a:t>
            </a:r>
            <a:r>
              <a:rPr lang="en-US" dirty="0" err="1" smtClean="0"/>
              <a:t>profesionala</a:t>
            </a:r>
            <a:r>
              <a:rPr lang="en-US" dirty="0" smtClean="0"/>
              <a:t> care </a:t>
            </a:r>
            <a:r>
              <a:rPr lang="en-US" dirty="0" err="1" smtClean="0"/>
              <a:t>apartine</a:t>
            </a:r>
            <a:r>
              <a:rPr lang="en-US" dirty="0" smtClean="0"/>
              <a:t>  </a:t>
            </a:r>
            <a:r>
              <a:rPr lang="en-US" dirty="0" err="1" smtClean="0"/>
              <a:t>educatiei</a:t>
            </a:r>
            <a:r>
              <a:rPr lang="en-US" dirty="0" smtClean="0"/>
              <a:t>, conform </a:t>
            </a:r>
            <a:r>
              <a:rPr lang="en-US" dirty="0" err="1" smtClean="0"/>
              <a:t>Comisiei</a:t>
            </a:r>
            <a:r>
              <a:rPr lang="en-US" dirty="0" smtClean="0"/>
              <a:t> </a:t>
            </a:r>
            <a:r>
              <a:rPr lang="en-US" dirty="0" err="1" smtClean="0"/>
              <a:t>Europene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are </a:t>
            </a:r>
            <a:r>
              <a:rPr lang="en-US" dirty="0" err="1" smtClean="0"/>
              <a:t>efect</a:t>
            </a:r>
            <a:r>
              <a:rPr lang="en-US" dirty="0" smtClean="0"/>
              <a:t> social </a:t>
            </a:r>
            <a:r>
              <a:rPr lang="en-US" dirty="0" err="1" smtClean="0"/>
              <a:t>si</a:t>
            </a:r>
            <a:r>
              <a:rPr lang="en-US" dirty="0" smtClean="0"/>
              <a:t> economic. </a:t>
            </a:r>
          </a:p>
          <a:p>
            <a:r>
              <a:rPr lang="en-US" dirty="0" err="1" smtClean="0"/>
              <a:t>Aici</a:t>
            </a:r>
            <a:r>
              <a:rPr lang="en-US" dirty="0" smtClean="0"/>
              <a:t> ne-am </a:t>
            </a:r>
            <a:r>
              <a:rPr lang="en-US" dirty="0" err="1" smtClean="0"/>
              <a:t>propus</a:t>
            </a:r>
            <a:r>
              <a:rPr lang="en-US" dirty="0" smtClean="0"/>
              <a:t> </a:t>
            </a:r>
            <a:r>
              <a:rPr lang="en-US" dirty="0" err="1" smtClean="0"/>
              <a:t>cresterea</a:t>
            </a:r>
            <a:r>
              <a:rPr lang="en-US" dirty="0" smtClean="0"/>
              <a:t> </a:t>
            </a:r>
            <a:r>
              <a:rPr lang="en-US" dirty="0" err="1" smtClean="0"/>
              <a:t>procentului</a:t>
            </a:r>
            <a:r>
              <a:rPr lang="en-US" dirty="0" smtClean="0"/>
              <a:t> </a:t>
            </a:r>
            <a:r>
              <a:rPr lang="en-US" dirty="0" err="1" smtClean="0"/>
              <a:t>celor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au </a:t>
            </a:r>
            <a:r>
              <a:rPr lang="en-US" dirty="0" err="1" smtClean="0"/>
              <a:t>urmat</a:t>
            </a:r>
            <a:r>
              <a:rPr lang="en-US" dirty="0" smtClean="0"/>
              <a:t> 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 de </a:t>
            </a:r>
            <a:r>
              <a:rPr lang="en-US" dirty="0" err="1" smtClean="0"/>
              <a:t>cursuri</a:t>
            </a:r>
            <a:r>
              <a:rPr lang="en-US" dirty="0" smtClean="0"/>
              <a:t> de </a:t>
            </a:r>
            <a:r>
              <a:rPr lang="en-US" dirty="0" err="1" smtClean="0"/>
              <a:t>formare</a:t>
            </a:r>
            <a:r>
              <a:rPr lang="en-US" dirty="0" smtClean="0"/>
              <a:t> de la 1,6/1,9% la 10 % - o </a:t>
            </a:r>
            <a:r>
              <a:rPr lang="en-US" dirty="0" err="1" smtClean="0"/>
              <a:t>tinta</a:t>
            </a:r>
            <a:r>
              <a:rPr lang="en-US" dirty="0" smtClean="0"/>
              <a:t> </a:t>
            </a:r>
            <a:r>
              <a:rPr lang="en-US" dirty="0" err="1" smtClean="0"/>
              <a:t>ambitioasa</a:t>
            </a:r>
            <a:r>
              <a:rPr lang="en-US" dirty="0" smtClean="0"/>
              <a:t> </a:t>
            </a:r>
            <a:r>
              <a:rPr lang="en-US" dirty="0" err="1" smtClean="0"/>
              <a:t>sprijinita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de POSDRU </a:t>
            </a:r>
          </a:p>
          <a:p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cand</a:t>
            </a:r>
            <a:r>
              <a:rPr lang="en-US" dirty="0" smtClean="0"/>
              <a:t> </a:t>
            </a:r>
            <a:r>
              <a:rPr lang="en-US" dirty="0" err="1" smtClean="0"/>
              <a:t>spunem</a:t>
            </a:r>
            <a:r>
              <a:rPr lang="en-US" dirty="0" smtClean="0"/>
              <a:t> </a:t>
            </a:r>
            <a:r>
              <a:rPr lang="en-US" dirty="0" err="1" smtClean="0"/>
              <a:t>formare</a:t>
            </a:r>
            <a:r>
              <a:rPr lang="en-US" dirty="0" smtClean="0"/>
              <a:t> </a:t>
            </a:r>
            <a:r>
              <a:rPr lang="en-US" dirty="0" err="1" smtClean="0"/>
              <a:t>profesionala</a:t>
            </a:r>
            <a:r>
              <a:rPr lang="en-US" dirty="0" smtClean="0"/>
              <a:t> </a:t>
            </a:r>
            <a:r>
              <a:rPr lang="en-US" dirty="0" err="1" smtClean="0"/>
              <a:t>spunem</a:t>
            </a:r>
            <a:r>
              <a:rPr lang="en-US" dirty="0" smtClean="0"/>
              <a:t> </a:t>
            </a:r>
            <a:r>
              <a:rPr lang="en-US" dirty="0" err="1" smtClean="0"/>
              <a:t>calificari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6482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In present </a:t>
            </a:r>
            <a:r>
              <a:rPr lang="en-US" sz="7200" dirty="0" err="1" smtClean="0"/>
              <a:t>functioneaza</a:t>
            </a:r>
            <a:r>
              <a:rPr lang="en-US" sz="7200" dirty="0" smtClean="0"/>
              <a:t> la </a:t>
            </a:r>
            <a:r>
              <a:rPr lang="en-US" sz="7200" dirty="0" err="1" smtClean="0"/>
              <a:t>noi</a:t>
            </a:r>
            <a:r>
              <a:rPr lang="en-US" sz="7200" dirty="0" smtClean="0"/>
              <a:t>  conform HG 1260 /2011:</a:t>
            </a:r>
          </a:p>
          <a:p>
            <a:pPr>
              <a:buNone/>
            </a:pPr>
            <a:r>
              <a:rPr lang="en-US" sz="8000" dirty="0" smtClean="0"/>
              <a:t>&gt;</a:t>
            </a:r>
            <a:r>
              <a:rPr lang="en-US" sz="8000" dirty="0" err="1" smtClean="0"/>
              <a:t>Comitetul</a:t>
            </a:r>
            <a:r>
              <a:rPr lang="en-US" sz="8000" dirty="0" smtClean="0"/>
              <a:t> </a:t>
            </a:r>
            <a:r>
              <a:rPr lang="en-US" sz="8000" dirty="0" err="1" smtClean="0"/>
              <a:t>sectorial</a:t>
            </a:r>
            <a:r>
              <a:rPr lang="en-US" sz="7200" dirty="0" smtClean="0"/>
              <a:t> </a:t>
            </a:r>
            <a:r>
              <a:rPr lang="en-US" sz="7200" b="1" dirty="0" smtClean="0"/>
              <a:t>ADMINISTRATIE PUBLICA SI APARARE;</a:t>
            </a:r>
          </a:p>
          <a:p>
            <a:pPr>
              <a:buNone/>
            </a:pPr>
            <a:r>
              <a:rPr lang="en-US" sz="7200" b="1" dirty="0" smtClean="0"/>
              <a:t>ASIGURARI SOCIALE DIN SISTEMUL PUBLIC,</a:t>
            </a:r>
            <a:r>
              <a:rPr lang="en-US" sz="7200" dirty="0" smtClean="0"/>
              <a:t> in care am </a:t>
            </a:r>
            <a:r>
              <a:rPr lang="en-US" sz="7200" dirty="0" err="1" smtClean="0"/>
              <a:t>stabilit</a:t>
            </a:r>
            <a:endParaRPr lang="en-US" sz="7200" dirty="0" smtClean="0"/>
          </a:p>
          <a:p>
            <a:pPr>
              <a:buNone/>
            </a:pPr>
            <a:r>
              <a:rPr lang="en-US" sz="7200" dirty="0" err="1" smtClean="0"/>
              <a:t>infiintarea</a:t>
            </a:r>
            <a:r>
              <a:rPr lang="en-US" sz="7200" dirty="0" smtClean="0"/>
              <a:t> </a:t>
            </a:r>
            <a:r>
              <a:rPr lang="en-US" sz="7200" dirty="0" err="1" smtClean="0"/>
              <a:t>unui</a:t>
            </a:r>
            <a:r>
              <a:rPr lang="en-US" sz="7200" dirty="0" smtClean="0"/>
              <a:t> </a:t>
            </a:r>
            <a:r>
              <a:rPr lang="en-US" sz="7200" dirty="0" err="1" smtClean="0"/>
              <a:t>departament</a:t>
            </a:r>
            <a:r>
              <a:rPr lang="en-US" sz="7200" dirty="0" smtClean="0"/>
              <a:t> de </a:t>
            </a:r>
            <a:r>
              <a:rPr lang="en-US" sz="7200" dirty="0" err="1" smtClean="0"/>
              <a:t>aparare</a:t>
            </a:r>
            <a:r>
              <a:rPr lang="en-US" sz="7200" dirty="0" smtClean="0"/>
              <a:t> care </a:t>
            </a:r>
            <a:r>
              <a:rPr lang="en-US" sz="7200" dirty="0" err="1" smtClean="0"/>
              <a:t>sa</a:t>
            </a:r>
            <a:r>
              <a:rPr lang="en-US" sz="7200" dirty="0" smtClean="0"/>
              <a:t> </a:t>
            </a:r>
            <a:r>
              <a:rPr lang="en-US" sz="7200" dirty="0" err="1" smtClean="0"/>
              <a:t>preia</a:t>
            </a:r>
            <a:r>
              <a:rPr lang="en-US" sz="7200" dirty="0" smtClean="0"/>
              <a:t> </a:t>
            </a:r>
            <a:r>
              <a:rPr lang="en-US" sz="7200" dirty="0" err="1" smtClean="0"/>
              <a:t>coordonarea</a:t>
            </a:r>
            <a:r>
              <a:rPr lang="en-US" sz="7200" dirty="0" smtClean="0"/>
              <a:t> </a:t>
            </a:r>
            <a:r>
              <a:rPr lang="en-US" sz="7200" dirty="0" err="1" smtClean="0"/>
              <a:t>activitatilor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din </a:t>
            </a:r>
            <a:r>
              <a:rPr lang="en-US" sz="7200" dirty="0" err="1" smtClean="0"/>
              <a:t>grupa</a:t>
            </a:r>
            <a:r>
              <a:rPr lang="en-US" sz="7200" dirty="0" smtClean="0"/>
              <a:t> 842 :</a:t>
            </a:r>
            <a:r>
              <a:rPr lang="en-US" sz="6600" dirty="0" smtClean="0"/>
              <a:t> </a:t>
            </a:r>
          </a:p>
          <a:p>
            <a:endParaRPr lang="en-US" sz="6600" dirty="0" smtClean="0"/>
          </a:p>
          <a:p>
            <a:pPr lvl="1"/>
            <a:r>
              <a:rPr lang="en-US" sz="7200" dirty="0" smtClean="0">
                <a:solidFill>
                  <a:srgbClr val="0070C0"/>
                </a:solidFill>
              </a:rPr>
              <a:t>842 </a:t>
            </a:r>
            <a:r>
              <a:rPr lang="en-US" sz="7200" dirty="0" err="1" smtClean="0">
                <a:solidFill>
                  <a:srgbClr val="0070C0"/>
                </a:solidFill>
              </a:rPr>
              <a:t>Activitati</a:t>
            </a:r>
            <a:r>
              <a:rPr lang="en-US" sz="7200" dirty="0" smtClean="0">
                <a:solidFill>
                  <a:srgbClr val="0070C0"/>
                </a:solidFill>
              </a:rPr>
              <a:t> de </a:t>
            </a:r>
            <a:r>
              <a:rPr lang="en-US" sz="7200" dirty="0" err="1" smtClean="0">
                <a:solidFill>
                  <a:srgbClr val="0070C0"/>
                </a:solidFill>
              </a:rPr>
              <a:t>servicii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pentru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societate</a:t>
            </a:r>
            <a:endParaRPr lang="en-US" sz="7200" dirty="0" smtClean="0">
              <a:solidFill>
                <a:srgbClr val="0070C0"/>
              </a:solidFill>
            </a:endParaRPr>
          </a:p>
          <a:p>
            <a:pPr lvl="1"/>
            <a:r>
              <a:rPr lang="en-US" sz="7200" dirty="0" smtClean="0">
                <a:solidFill>
                  <a:srgbClr val="0070C0"/>
                </a:solidFill>
              </a:rPr>
              <a:t>8421 </a:t>
            </a:r>
            <a:r>
              <a:rPr lang="en-US" sz="7200" dirty="0" err="1" smtClean="0">
                <a:solidFill>
                  <a:srgbClr val="0070C0"/>
                </a:solidFill>
              </a:rPr>
              <a:t>Activitati</a:t>
            </a:r>
            <a:r>
              <a:rPr lang="en-US" sz="7200" dirty="0" smtClean="0">
                <a:solidFill>
                  <a:srgbClr val="0070C0"/>
                </a:solidFill>
              </a:rPr>
              <a:t> de </a:t>
            </a:r>
            <a:r>
              <a:rPr lang="en-US" sz="7200" dirty="0" err="1" smtClean="0">
                <a:solidFill>
                  <a:srgbClr val="0070C0"/>
                </a:solidFill>
              </a:rPr>
              <a:t>afaceri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externe</a:t>
            </a:r>
            <a:endParaRPr lang="en-US" sz="7200" dirty="0" smtClean="0">
              <a:solidFill>
                <a:srgbClr val="0070C0"/>
              </a:solidFill>
            </a:endParaRPr>
          </a:p>
          <a:p>
            <a:pPr lvl="1"/>
            <a:r>
              <a:rPr lang="en-US" sz="7200" b="1" dirty="0" smtClean="0">
                <a:solidFill>
                  <a:srgbClr val="0070C0"/>
                </a:solidFill>
              </a:rPr>
              <a:t>8422 </a:t>
            </a:r>
            <a:r>
              <a:rPr lang="en-US" sz="7200" b="1" dirty="0" err="1" smtClean="0">
                <a:solidFill>
                  <a:srgbClr val="0070C0"/>
                </a:solidFill>
              </a:rPr>
              <a:t>Activitati</a:t>
            </a:r>
            <a:r>
              <a:rPr lang="en-US" sz="7200" b="1" dirty="0" smtClean="0">
                <a:solidFill>
                  <a:srgbClr val="0070C0"/>
                </a:solidFill>
              </a:rPr>
              <a:t> de </a:t>
            </a:r>
            <a:r>
              <a:rPr lang="en-US" sz="7200" b="1" dirty="0" err="1" smtClean="0">
                <a:solidFill>
                  <a:srgbClr val="0070C0"/>
                </a:solidFill>
              </a:rPr>
              <a:t>aparare</a:t>
            </a:r>
            <a:r>
              <a:rPr lang="en-US" sz="7200" b="1" dirty="0" smtClean="0">
                <a:solidFill>
                  <a:srgbClr val="0070C0"/>
                </a:solidFill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</a:rPr>
              <a:t>nationala</a:t>
            </a:r>
            <a:endParaRPr lang="en-US" sz="7200" dirty="0" smtClean="0">
              <a:solidFill>
                <a:srgbClr val="0070C0"/>
              </a:solidFill>
            </a:endParaRPr>
          </a:p>
          <a:p>
            <a:pPr lvl="1"/>
            <a:r>
              <a:rPr lang="en-US" sz="7200" dirty="0" smtClean="0">
                <a:solidFill>
                  <a:srgbClr val="0070C0"/>
                </a:solidFill>
              </a:rPr>
              <a:t>8423 </a:t>
            </a:r>
            <a:r>
              <a:rPr lang="en-US" sz="7200" dirty="0" err="1" smtClean="0">
                <a:solidFill>
                  <a:srgbClr val="0070C0"/>
                </a:solidFill>
              </a:rPr>
              <a:t>Activitati</a:t>
            </a:r>
            <a:r>
              <a:rPr lang="en-US" sz="7200" dirty="0" smtClean="0">
                <a:solidFill>
                  <a:srgbClr val="0070C0"/>
                </a:solidFill>
              </a:rPr>
              <a:t> de </a:t>
            </a:r>
            <a:r>
              <a:rPr lang="en-US" sz="7200" dirty="0" err="1" smtClean="0">
                <a:solidFill>
                  <a:srgbClr val="0070C0"/>
                </a:solidFill>
              </a:rPr>
              <a:t>justitie</a:t>
            </a:r>
            <a:endParaRPr lang="en-US" sz="7200" dirty="0" smtClean="0">
              <a:solidFill>
                <a:srgbClr val="0070C0"/>
              </a:solidFill>
            </a:endParaRPr>
          </a:p>
          <a:p>
            <a:pPr lvl="1"/>
            <a:r>
              <a:rPr lang="en-US" sz="7200" dirty="0" smtClean="0">
                <a:solidFill>
                  <a:srgbClr val="0070C0"/>
                </a:solidFill>
              </a:rPr>
              <a:t>8424 </a:t>
            </a:r>
            <a:r>
              <a:rPr lang="en-US" sz="7200" dirty="0" err="1" smtClean="0">
                <a:solidFill>
                  <a:srgbClr val="0070C0"/>
                </a:solidFill>
              </a:rPr>
              <a:t>Activitati</a:t>
            </a:r>
            <a:r>
              <a:rPr lang="en-US" sz="7200" dirty="0" smtClean="0">
                <a:solidFill>
                  <a:srgbClr val="0070C0"/>
                </a:solidFill>
              </a:rPr>
              <a:t> de </a:t>
            </a:r>
            <a:r>
              <a:rPr lang="en-US" sz="7200" dirty="0" err="1" smtClean="0">
                <a:solidFill>
                  <a:srgbClr val="0070C0"/>
                </a:solidFill>
              </a:rPr>
              <a:t>ordine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publica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si</a:t>
            </a:r>
            <a:r>
              <a:rPr lang="en-US" sz="7200" dirty="0" smtClean="0">
                <a:solidFill>
                  <a:srgbClr val="0070C0"/>
                </a:solidFill>
              </a:rPr>
              <a:t> de </a:t>
            </a:r>
            <a:r>
              <a:rPr lang="en-US" sz="7200" dirty="0" err="1" smtClean="0">
                <a:solidFill>
                  <a:srgbClr val="0070C0"/>
                </a:solidFill>
              </a:rPr>
              <a:t>protectie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civila</a:t>
            </a:r>
            <a:endParaRPr lang="en-US" sz="7200" dirty="0" smtClean="0">
              <a:solidFill>
                <a:srgbClr val="0070C0"/>
              </a:solidFill>
            </a:endParaRPr>
          </a:p>
          <a:p>
            <a:pPr lvl="1"/>
            <a:r>
              <a:rPr lang="en-US" sz="7200" dirty="0" smtClean="0">
                <a:solidFill>
                  <a:srgbClr val="0070C0"/>
                </a:solidFill>
              </a:rPr>
              <a:t>8425 </a:t>
            </a:r>
            <a:r>
              <a:rPr lang="en-US" sz="7200" dirty="0" err="1" smtClean="0">
                <a:solidFill>
                  <a:srgbClr val="0070C0"/>
                </a:solidFill>
              </a:rPr>
              <a:t>Activitati</a:t>
            </a:r>
            <a:r>
              <a:rPr lang="en-US" sz="7200" dirty="0" smtClean="0">
                <a:solidFill>
                  <a:srgbClr val="0070C0"/>
                </a:solidFill>
              </a:rPr>
              <a:t> de </a:t>
            </a:r>
            <a:r>
              <a:rPr lang="en-US" sz="7200" dirty="0" err="1" smtClean="0">
                <a:solidFill>
                  <a:srgbClr val="0070C0"/>
                </a:solidFill>
              </a:rPr>
              <a:t>lupta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impotriva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incendiilor</a:t>
            </a:r>
            <a:r>
              <a:rPr lang="en-US" sz="7200" dirty="0" smtClean="0">
                <a:solidFill>
                  <a:srgbClr val="0070C0"/>
                </a:solidFill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</a:rPr>
              <a:t>si</a:t>
            </a:r>
            <a:r>
              <a:rPr lang="en-US" sz="7200" dirty="0" smtClean="0">
                <a:solidFill>
                  <a:srgbClr val="0070C0"/>
                </a:solidFill>
              </a:rPr>
              <a:t> de </a:t>
            </a:r>
            <a:r>
              <a:rPr lang="en-US" sz="7200" dirty="0" err="1" smtClean="0">
                <a:solidFill>
                  <a:srgbClr val="0070C0"/>
                </a:solidFill>
              </a:rPr>
              <a:t>prevenire</a:t>
            </a:r>
            <a:r>
              <a:rPr lang="en-US" sz="7200" dirty="0" smtClean="0">
                <a:solidFill>
                  <a:srgbClr val="0070C0"/>
                </a:solidFill>
              </a:rPr>
              <a:t> a </a:t>
            </a:r>
            <a:r>
              <a:rPr lang="en-US" sz="7200" dirty="0" err="1" smtClean="0">
                <a:solidFill>
                  <a:srgbClr val="0070C0"/>
                </a:solidFill>
              </a:rPr>
              <a:t>acestora</a:t>
            </a:r>
            <a:endParaRPr lang="en-US" sz="7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en-US" sz="7200" dirty="0" smtClean="0"/>
              <a:t>cu </a:t>
            </a:r>
            <a:r>
              <a:rPr lang="en-US" sz="7200" dirty="0" err="1" smtClean="0"/>
              <a:t>rol</a:t>
            </a:r>
            <a:r>
              <a:rPr lang="en-US" sz="7200" dirty="0" smtClean="0"/>
              <a:t> in </a:t>
            </a:r>
            <a:r>
              <a:rPr lang="en-US" sz="7200" dirty="0" err="1" smtClean="0"/>
              <a:t>identificarea</a:t>
            </a:r>
            <a:r>
              <a:rPr lang="en-US" sz="7200" dirty="0" smtClean="0"/>
              <a:t> </a:t>
            </a:r>
            <a:r>
              <a:rPr lang="en-US" sz="7200" dirty="0" err="1" smtClean="0"/>
              <a:t>calificarilor</a:t>
            </a:r>
            <a:r>
              <a:rPr lang="en-US" sz="7200" dirty="0" smtClean="0"/>
              <a:t> </a:t>
            </a:r>
            <a:r>
              <a:rPr lang="en-US" sz="7200" dirty="0" err="1" smtClean="0"/>
              <a:t>apropiate</a:t>
            </a:r>
            <a:r>
              <a:rPr lang="en-US" sz="7200" dirty="0" smtClean="0"/>
              <a:t> din </a:t>
            </a:r>
            <a:r>
              <a:rPr lang="en-US" sz="7200" dirty="0" err="1" smtClean="0"/>
              <a:t>viata</a:t>
            </a:r>
            <a:r>
              <a:rPr lang="en-US" sz="7200" dirty="0" smtClean="0"/>
              <a:t> </a:t>
            </a:r>
            <a:r>
              <a:rPr lang="en-US" sz="7200" dirty="0" err="1" smtClean="0"/>
              <a:t>civila</a:t>
            </a:r>
            <a:r>
              <a:rPr lang="en-US" sz="7200" dirty="0" smtClean="0"/>
              <a:t> de </a:t>
            </a:r>
            <a:r>
              <a:rPr lang="en-US" sz="7200" dirty="0" err="1" smtClean="0"/>
              <a:t>cea</a:t>
            </a:r>
            <a:r>
              <a:rPr lang="en-US" sz="7200" dirty="0" smtClean="0"/>
              <a:t> </a:t>
            </a:r>
            <a:r>
              <a:rPr lang="en-US" sz="7200" dirty="0" err="1" smtClean="0"/>
              <a:t>militara</a:t>
            </a:r>
            <a:endParaRPr lang="en-US" sz="7200" dirty="0" smtClean="0"/>
          </a:p>
          <a:p>
            <a:pPr>
              <a:buNone/>
            </a:pPr>
            <a:r>
              <a:rPr lang="en-US" sz="7200" dirty="0" err="1" smtClean="0"/>
              <a:t>pentru</a:t>
            </a:r>
            <a:r>
              <a:rPr lang="en-US" sz="7200" dirty="0" smtClean="0"/>
              <a:t> a se </a:t>
            </a:r>
            <a:r>
              <a:rPr lang="en-US" sz="7200" dirty="0" err="1" smtClean="0"/>
              <a:t>putea</a:t>
            </a:r>
            <a:r>
              <a:rPr lang="en-US" sz="7200" dirty="0" smtClean="0"/>
              <a:t> </a:t>
            </a:r>
            <a:r>
              <a:rPr lang="en-US" sz="7200" dirty="0" err="1" smtClean="0"/>
              <a:t>recunoaste</a:t>
            </a:r>
            <a:r>
              <a:rPr lang="en-US" sz="7200" dirty="0" smtClean="0"/>
              <a:t> o parte din </a:t>
            </a:r>
            <a:r>
              <a:rPr lang="en-US" sz="7200" dirty="0" err="1" smtClean="0"/>
              <a:t>competente</a:t>
            </a:r>
            <a:r>
              <a:rPr lang="en-US" sz="7200" dirty="0" smtClean="0"/>
              <a:t> </a:t>
            </a:r>
            <a:r>
              <a:rPr lang="en-US" sz="7200" dirty="0" err="1" smtClean="0"/>
              <a:t>si</a:t>
            </a:r>
            <a:r>
              <a:rPr lang="en-US" sz="7200" dirty="0" smtClean="0"/>
              <a:t> </a:t>
            </a:r>
            <a:r>
              <a:rPr lang="en-US" sz="7200" dirty="0" err="1" smtClean="0"/>
              <a:t>echivala</a:t>
            </a:r>
            <a:r>
              <a:rPr lang="en-US" sz="7200" dirty="0" smtClean="0"/>
              <a:t> </a:t>
            </a:r>
            <a:r>
              <a:rPr lang="en-US" sz="7200" dirty="0" err="1" smtClean="0"/>
              <a:t>certificatele</a:t>
            </a:r>
            <a:r>
              <a:rPr lang="en-US" sz="7200" dirty="0" smtClean="0"/>
              <a:t> de</a:t>
            </a:r>
          </a:p>
          <a:p>
            <a:pPr>
              <a:buNone/>
            </a:pPr>
            <a:r>
              <a:rPr lang="en-US" sz="7200" dirty="0" err="1" smtClean="0"/>
              <a:t>competente</a:t>
            </a:r>
            <a:r>
              <a:rPr lang="en-US" sz="7200" dirty="0" smtClean="0"/>
              <a:t>  conform   </a:t>
            </a:r>
            <a:r>
              <a:rPr lang="en-US" sz="7200" dirty="0" err="1" smtClean="0"/>
              <a:t>standardelor</a:t>
            </a:r>
            <a:r>
              <a:rPr lang="en-US" sz="7200" dirty="0" smtClean="0"/>
              <a:t>  </a:t>
            </a:r>
            <a:r>
              <a:rPr lang="en-US" sz="7200" dirty="0" err="1" smtClean="0"/>
              <a:t>ocupationale</a:t>
            </a:r>
            <a:r>
              <a:rPr lang="en-US" sz="7200" dirty="0" smtClean="0"/>
              <a:t> .</a:t>
            </a:r>
          </a:p>
          <a:p>
            <a:pPr>
              <a:lnSpc>
                <a:spcPct val="120000"/>
              </a:lnSpc>
            </a:pPr>
            <a:endParaRPr lang="en-US" sz="6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III.2. </a:t>
            </a:r>
            <a:r>
              <a:rPr lang="en-US" dirty="0" err="1" smtClean="0"/>
              <a:t>Functionarea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 de FPA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00" dirty="0" smtClean="0"/>
              <a:t>In </a:t>
            </a:r>
            <a:r>
              <a:rPr lang="en-US" sz="2100" dirty="0" err="1" smtClean="0"/>
              <a:t>acest</a:t>
            </a:r>
            <a:r>
              <a:rPr lang="en-US" sz="2100" dirty="0" smtClean="0"/>
              <a:t> </a:t>
            </a:r>
            <a:r>
              <a:rPr lang="en-US" sz="2100" dirty="0" err="1" smtClean="0"/>
              <a:t>sens</a:t>
            </a:r>
            <a:r>
              <a:rPr lang="en-US" sz="2100" dirty="0" smtClean="0"/>
              <a:t> am </a:t>
            </a:r>
            <a:r>
              <a:rPr lang="en-US" sz="2100" dirty="0" err="1" smtClean="0"/>
              <a:t>propus</a:t>
            </a:r>
            <a:r>
              <a:rPr lang="en-US" sz="2100" dirty="0" smtClean="0"/>
              <a:t> o </a:t>
            </a:r>
            <a:r>
              <a:rPr lang="en-US" sz="2100" dirty="0" err="1" smtClean="0"/>
              <a:t>noua</a:t>
            </a:r>
            <a:r>
              <a:rPr lang="en-US" sz="2100" dirty="0" smtClean="0"/>
              <a:t> </a:t>
            </a:r>
            <a:r>
              <a:rPr lang="en-US" sz="2100" dirty="0" err="1" smtClean="0"/>
              <a:t>viziune</a:t>
            </a:r>
            <a:r>
              <a:rPr lang="en-US" sz="2100" dirty="0" smtClean="0"/>
              <a:t> a </a:t>
            </a:r>
            <a:r>
              <a:rPr lang="en-US" sz="2100" dirty="0" err="1" smtClean="0"/>
              <a:t>calificarilor</a:t>
            </a:r>
            <a:r>
              <a:rPr lang="en-US" sz="2100" dirty="0" smtClean="0"/>
              <a:t>, </a:t>
            </a:r>
            <a:r>
              <a:rPr lang="en-US" sz="2100" dirty="0" err="1" smtClean="0"/>
              <a:t>mai</a:t>
            </a:r>
            <a:r>
              <a:rPr lang="en-US" sz="2100" dirty="0" smtClean="0"/>
              <a:t> </a:t>
            </a:r>
            <a:r>
              <a:rPr lang="en-US" sz="2100" dirty="0" err="1" smtClean="0"/>
              <a:t>aproape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de </a:t>
            </a:r>
            <a:r>
              <a:rPr lang="en-US" sz="2100" dirty="0" err="1" smtClean="0"/>
              <a:t>piata</a:t>
            </a:r>
            <a:r>
              <a:rPr lang="en-US" sz="2100" dirty="0" smtClean="0"/>
              <a:t> </a:t>
            </a:r>
            <a:r>
              <a:rPr lang="en-US" sz="2100" dirty="0" err="1" smtClean="0"/>
              <a:t>muncii</a:t>
            </a:r>
            <a:r>
              <a:rPr lang="en-US" sz="2100" dirty="0" smtClean="0"/>
              <a:t> </a:t>
            </a:r>
            <a:r>
              <a:rPr lang="en-US" sz="2100" dirty="0" err="1" smtClean="0"/>
              <a:t>si</a:t>
            </a:r>
            <a:r>
              <a:rPr lang="en-US" sz="2100" dirty="0" smtClean="0"/>
              <a:t> </a:t>
            </a:r>
            <a:r>
              <a:rPr lang="en-US" sz="2100" dirty="0" err="1" smtClean="0"/>
              <a:t>nevoile</a:t>
            </a:r>
            <a:r>
              <a:rPr lang="en-US" sz="2100" dirty="0" smtClean="0"/>
              <a:t> </a:t>
            </a:r>
            <a:r>
              <a:rPr lang="en-US" sz="2100" dirty="0" err="1" smtClean="0"/>
              <a:t>ei</a:t>
            </a:r>
            <a:r>
              <a:rPr lang="en-US" sz="2100" dirty="0" smtClean="0"/>
              <a:t>; </a:t>
            </a:r>
            <a:r>
              <a:rPr lang="en-US" sz="2100" dirty="0" err="1" smtClean="0"/>
              <a:t>tinand</a:t>
            </a:r>
            <a:r>
              <a:rPr lang="en-US" sz="2100" dirty="0" smtClean="0"/>
              <a:t> cont de </a:t>
            </a:r>
            <a:r>
              <a:rPr lang="en-US" sz="2100" dirty="0" err="1" smtClean="0"/>
              <a:t>sistemele</a:t>
            </a:r>
            <a:r>
              <a:rPr lang="en-US" sz="2100" dirty="0" smtClean="0"/>
              <a:t> </a:t>
            </a:r>
            <a:r>
              <a:rPr lang="en-US" sz="2100" dirty="0" err="1" smtClean="0"/>
              <a:t>internationale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care  </a:t>
            </a:r>
            <a:r>
              <a:rPr lang="en-US" sz="2100" dirty="0" err="1" smtClean="0"/>
              <a:t>stau</a:t>
            </a:r>
            <a:r>
              <a:rPr lang="en-US" sz="2100" dirty="0" smtClean="0"/>
              <a:t> la </a:t>
            </a:r>
            <a:r>
              <a:rPr lang="en-US" sz="2100" dirty="0" err="1" smtClean="0"/>
              <a:t>baza</a:t>
            </a:r>
            <a:r>
              <a:rPr lang="en-US" sz="2100" dirty="0" smtClean="0"/>
              <a:t> COR </a:t>
            </a:r>
            <a:r>
              <a:rPr lang="en-US" sz="2100" dirty="0" err="1" smtClean="0"/>
              <a:t>si</a:t>
            </a:r>
            <a:r>
              <a:rPr lang="en-US" sz="2100" dirty="0" smtClean="0"/>
              <a:t> CAEN, </a:t>
            </a:r>
            <a:r>
              <a:rPr lang="en-US" sz="2100" dirty="0" err="1" smtClean="0"/>
              <a:t>si</a:t>
            </a:r>
            <a:r>
              <a:rPr lang="en-US" sz="2100" dirty="0" smtClean="0"/>
              <a:t> la  care Romania a </a:t>
            </a:r>
            <a:r>
              <a:rPr lang="en-US" sz="2100" dirty="0" err="1" smtClean="0"/>
              <a:t>aderat</a:t>
            </a:r>
            <a:r>
              <a:rPr lang="en-US" sz="2100" dirty="0" smtClean="0"/>
              <a:t> v fig 1:</a:t>
            </a:r>
          </a:p>
          <a:p>
            <a:pPr>
              <a:buNone/>
            </a:pPr>
            <a:endParaRPr lang="en-US" sz="2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6400800"/>
            <a:ext cx="7315200" cy="457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 1 -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Coresponde</a:t>
            </a:r>
            <a:r>
              <a:rPr kumimoji="0" lang="ro-R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nță  intre: forme de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o-R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Curs/ Studiu-clasificari educationale  – COR – Piața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b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o-R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Muncii - Competențe</a:t>
            </a: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0998" y="2667000"/>
          <a:ext cx="8610601" cy="356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395"/>
                <a:gridCol w="2084673"/>
                <a:gridCol w="1041134"/>
                <a:gridCol w="1524000"/>
                <a:gridCol w="2057399"/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Ministerul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Educației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Naționale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COR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nr. de </a:t>
                      </a:r>
                      <a:r>
                        <a:rPr lang="en-US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indici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Ministerul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Muncii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Tip 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Curs </a:t>
                      </a:r>
                      <a:b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Formare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prof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./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univ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Piața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educației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Piața Muncii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Competențe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profesionale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Consiliere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Macrodomeniu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Grupa Majoră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baza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-B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Informare-dezvoltare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Domeniu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studiu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Subgrupa Majoră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Fundamental-F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Inițiere/conversie profesionala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Profesii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Meserii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Grupa Minoră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Cheie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-C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Prog.de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Calificare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licenta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Calificare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Grupa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Bază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specialitate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specifice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-S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Program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formare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postuniversitar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-master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Specializare 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Ocupație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=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suna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de B+F+C+S+O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Ocupationale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–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aplicative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-O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Perfectionare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postuniv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Programe-credite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credit =30 ore(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teorie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si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practica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Competențe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Profesionale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personale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- </a:t>
            </a:r>
            <a:r>
              <a:rPr lang="en-US" b="1" dirty="0" err="1" smtClean="0"/>
              <a:t>Functionarea</a:t>
            </a:r>
            <a:r>
              <a:rPr lang="en-US" b="1" dirty="0" smtClean="0"/>
              <a:t> </a:t>
            </a:r>
            <a:r>
              <a:rPr lang="en-US" b="1" dirty="0" err="1" smtClean="0"/>
              <a:t>sistemului</a:t>
            </a:r>
            <a:r>
              <a:rPr lang="en-US" b="1" dirty="0" smtClean="0"/>
              <a:t> de </a:t>
            </a:r>
            <a:r>
              <a:rPr lang="en-US" b="1" dirty="0" err="1" smtClean="0"/>
              <a:t>formare</a:t>
            </a:r>
            <a:r>
              <a:rPr lang="en-US" b="1" dirty="0" smtClean="0"/>
              <a:t> </a:t>
            </a:r>
            <a:r>
              <a:rPr lang="en-US" b="1" dirty="0" err="1" smtClean="0"/>
              <a:t>profesionala</a:t>
            </a:r>
            <a:r>
              <a:rPr lang="en-US" b="1" dirty="0" smtClean="0"/>
              <a:t> a </a:t>
            </a:r>
            <a:r>
              <a:rPr lang="en-US" b="1" dirty="0" err="1" smtClean="0"/>
              <a:t>adultilor</a:t>
            </a:r>
            <a:r>
              <a:rPr lang="en-US" b="1" dirty="0" smtClean="0"/>
              <a:t>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49424"/>
            <a:ext cx="3505200" cy="43251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6019800"/>
            <a:ext cx="4495800" cy="591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 2 -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Schema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formarii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profesionale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425" y="0"/>
            <a:ext cx="9087149" cy="6858000"/>
            <a:chOff x="28425" y="0"/>
            <a:chExt cx="9087149" cy="6858000"/>
          </a:xfrm>
        </p:grpSpPr>
        <p:pic>
          <p:nvPicPr>
            <p:cNvPr id="5" name="Picture 4" descr="fig FPA1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25" y="0"/>
              <a:ext cx="9087149" cy="68580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096000" y="6019800"/>
              <a:ext cx="0" cy="8382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47800" y="6019800"/>
              <a:ext cx="0" cy="8382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0"/>
            <a:ext cx="7942234" cy="6858000"/>
            <a:chOff x="685800" y="0"/>
            <a:chExt cx="7942234" cy="6858000"/>
          </a:xfrm>
        </p:grpSpPr>
        <p:pic>
          <p:nvPicPr>
            <p:cNvPr id="6" name="Picture 5" descr="fig FPA2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0"/>
              <a:ext cx="7942234" cy="68580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6781800" y="0"/>
              <a:ext cx="0" cy="7620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57400" y="0"/>
              <a:ext cx="0" cy="4572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Problema</a:t>
            </a:r>
            <a:r>
              <a:rPr lang="en-US" dirty="0" smtClean="0"/>
              <a:t> se </a:t>
            </a:r>
            <a:r>
              <a:rPr lang="en-US" dirty="0" err="1" smtClean="0"/>
              <a:t>pune</a:t>
            </a:r>
            <a:r>
              <a:rPr lang="en-US" dirty="0" smtClean="0"/>
              <a:t>: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facem</a:t>
            </a:r>
            <a:r>
              <a:rPr lang="en-US" dirty="0" smtClean="0"/>
              <a:t> cu </a:t>
            </a:r>
            <a:r>
              <a:rPr lang="en-US" dirty="0" err="1" smtClean="0"/>
              <a:t>militarii</a:t>
            </a:r>
            <a:r>
              <a:rPr lang="en-US" dirty="0" smtClean="0"/>
              <a:t> care </a:t>
            </a:r>
            <a:r>
              <a:rPr lang="en-US" dirty="0" err="1" smtClean="0"/>
              <a:t>dupa</a:t>
            </a:r>
            <a:r>
              <a:rPr lang="en-US" dirty="0" smtClean="0"/>
              <a:t> o </a:t>
            </a:r>
            <a:r>
              <a:rPr lang="en-US" dirty="0" err="1" smtClean="0"/>
              <a:t>viata</a:t>
            </a:r>
            <a:r>
              <a:rPr lang="en-US" dirty="0" smtClean="0"/>
              <a:t> </a:t>
            </a:r>
            <a:r>
              <a:rPr lang="en-US" dirty="0" err="1" smtClean="0"/>
              <a:t>militara</a:t>
            </a:r>
            <a:r>
              <a:rPr lang="en-US" dirty="0" smtClean="0"/>
              <a:t>, cu </a:t>
            </a:r>
            <a:r>
              <a:rPr lang="en-US" dirty="0" err="1" smtClean="0"/>
              <a:t>calitati</a:t>
            </a:r>
            <a:r>
              <a:rPr lang="en-US" dirty="0" smtClean="0"/>
              <a:t> ca: </a:t>
            </a:r>
            <a:r>
              <a:rPr lang="en-US" dirty="0" err="1" smtClean="0"/>
              <a:t>ordinea</a:t>
            </a:r>
            <a:r>
              <a:rPr lang="en-US" dirty="0" smtClean="0"/>
              <a:t>, </a:t>
            </a:r>
            <a:r>
              <a:rPr lang="en-US" dirty="0" err="1" smtClean="0"/>
              <a:t>disciplina</a:t>
            </a:r>
            <a:r>
              <a:rPr lang="en-US" dirty="0" smtClean="0"/>
              <a:t>,  </a:t>
            </a:r>
            <a:r>
              <a:rPr lang="en-US" dirty="0" err="1" smtClean="0"/>
              <a:t>ierarhia</a:t>
            </a:r>
            <a:r>
              <a:rPr lang="en-US" dirty="0" smtClean="0"/>
              <a:t>, </a:t>
            </a:r>
            <a:r>
              <a:rPr lang="en-US" dirty="0" err="1" smtClean="0"/>
              <a:t>cooperarea</a:t>
            </a:r>
            <a:r>
              <a:rPr lang="en-US" dirty="0" smtClean="0"/>
              <a:t>, </a:t>
            </a:r>
            <a:r>
              <a:rPr lang="en-US" dirty="0" err="1" smtClean="0"/>
              <a:t>lucru</a:t>
            </a:r>
            <a:r>
              <a:rPr lang="en-US" dirty="0" smtClean="0"/>
              <a:t> in </a:t>
            </a:r>
            <a:r>
              <a:rPr lang="en-US" dirty="0" err="1" smtClean="0"/>
              <a:t>echipa</a:t>
            </a:r>
            <a:r>
              <a:rPr lang="en-US" dirty="0" smtClean="0"/>
              <a:t>, </a:t>
            </a:r>
            <a:r>
              <a:rPr lang="en-US" dirty="0" err="1" smtClean="0"/>
              <a:t>comunicarea</a:t>
            </a:r>
            <a:r>
              <a:rPr lang="en-US" dirty="0" smtClean="0"/>
              <a:t>, </a:t>
            </a:r>
            <a:r>
              <a:rPr lang="en-US" dirty="0" err="1" smtClean="0"/>
              <a:t>conducerea</a:t>
            </a:r>
            <a:r>
              <a:rPr lang="en-US" dirty="0" smtClean="0"/>
              <a:t>, </a:t>
            </a:r>
            <a:r>
              <a:rPr lang="en-US" dirty="0" err="1" smtClean="0"/>
              <a:t>trebuie</a:t>
            </a:r>
            <a:r>
              <a:rPr lang="en-US" dirty="0" smtClean="0"/>
              <a:t> la 45-50 de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in </a:t>
            </a:r>
            <a:r>
              <a:rPr lang="en-US" dirty="0" err="1" smtClean="0"/>
              <a:t>viata</a:t>
            </a:r>
            <a:r>
              <a:rPr lang="en-US" dirty="0" smtClean="0"/>
              <a:t> </a:t>
            </a:r>
            <a:r>
              <a:rPr lang="en-US" dirty="0" err="1" smtClean="0"/>
              <a:t>civila</a:t>
            </a:r>
            <a:r>
              <a:rPr lang="en-US" dirty="0" smtClean="0"/>
              <a:t>? </a:t>
            </a:r>
            <a:r>
              <a:rPr lang="en-US" dirty="0" err="1" smtClean="0"/>
              <a:t>adica</a:t>
            </a:r>
            <a:r>
              <a:rPr lang="en-US" dirty="0" smtClean="0"/>
              <a:t>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cand</a:t>
            </a:r>
            <a:r>
              <a:rPr lang="en-US" dirty="0" smtClean="0"/>
              <a:t> </a:t>
            </a:r>
            <a:r>
              <a:rPr lang="en-US" dirty="0" err="1" smtClean="0"/>
              <a:t>calitatile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maxime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Ce</a:t>
            </a:r>
            <a:r>
              <a:rPr lang="en-US" dirty="0" smtClean="0"/>
              <a:t> ii </a:t>
            </a:r>
            <a:r>
              <a:rPr lang="en-US" dirty="0" err="1" smtClean="0"/>
              <a:t>asteapta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casa, </a:t>
            </a:r>
            <a:r>
              <a:rPr lang="en-US" dirty="0" err="1" smtClean="0">
                <a:solidFill>
                  <a:srgbClr val="0070C0"/>
                </a:solidFill>
              </a:rPr>
              <a:t>unde</a:t>
            </a:r>
            <a:r>
              <a:rPr lang="en-US" dirty="0" smtClean="0">
                <a:solidFill>
                  <a:srgbClr val="0070C0"/>
                </a:solidFill>
              </a:rPr>
              <a:t> se </a:t>
            </a:r>
            <a:r>
              <a:rPr lang="en-US" dirty="0" err="1" smtClean="0">
                <a:solidFill>
                  <a:srgbClr val="0070C0"/>
                </a:solidFill>
              </a:rPr>
              <a:t>vor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plictisi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imbatrani</a:t>
            </a:r>
            <a:r>
              <a:rPr lang="en-US" dirty="0" smtClean="0">
                <a:solidFill>
                  <a:srgbClr val="0070C0"/>
                </a:solidFill>
              </a:rPr>
              <a:t> - </a:t>
            </a:r>
            <a:r>
              <a:rPr lang="en-US" dirty="0" err="1" smtClean="0">
                <a:solidFill>
                  <a:srgbClr val="0070C0"/>
                </a:solidFill>
              </a:rPr>
              <a:t>poate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dirty="0" err="1" smtClean="0">
                <a:solidFill>
                  <a:srgbClr val="0070C0"/>
                </a:solidFill>
              </a:rPr>
              <a:t>cazul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fericit</a:t>
            </a:r>
            <a:r>
              <a:rPr lang="en-US" dirty="0" smtClean="0">
                <a:solidFill>
                  <a:srgbClr val="0070C0"/>
                </a:solidFill>
              </a:rPr>
              <a:t> se </a:t>
            </a:r>
            <a:r>
              <a:rPr lang="en-US" dirty="0" err="1" smtClean="0">
                <a:solidFill>
                  <a:srgbClr val="0070C0"/>
                </a:solidFill>
              </a:rPr>
              <a:t>vor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ocupa</a:t>
            </a:r>
            <a:r>
              <a:rPr lang="en-US" dirty="0" smtClean="0">
                <a:solidFill>
                  <a:srgbClr val="0070C0"/>
                </a:solidFill>
              </a:rPr>
              <a:t> de  </a:t>
            </a:r>
            <a:r>
              <a:rPr lang="en-US" dirty="0" err="1" smtClean="0">
                <a:solidFill>
                  <a:srgbClr val="0070C0"/>
                </a:solidFill>
              </a:rPr>
              <a:t>educatia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nepotilor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piata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muncii</a:t>
            </a:r>
            <a:r>
              <a:rPr lang="en-US" dirty="0" smtClean="0">
                <a:solidFill>
                  <a:srgbClr val="0070C0"/>
                </a:solidFill>
              </a:rPr>
              <a:t> care nu le </a:t>
            </a:r>
            <a:r>
              <a:rPr lang="en-US" dirty="0" err="1" smtClean="0">
                <a:solidFill>
                  <a:srgbClr val="0070C0"/>
                </a:solidFill>
              </a:rPr>
              <a:t>recunoste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meritele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calificarile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obligandu-i</a:t>
            </a:r>
            <a:r>
              <a:rPr lang="en-US" dirty="0" smtClean="0">
                <a:solidFill>
                  <a:srgbClr val="0070C0"/>
                </a:solidFill>
              </a:rPr>
              <a:t> la </a:t>
            </a:r>
            <a:r>
              <a:rPr lang="en-US" dirty="0" err="1" smtClean="0">
                <a:solidFill>
                  <a:srgbClr val="0070C0"/>
                </a:solidFill>
              </a:rPr>
              <a:t>cursuri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echivalari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piata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neagra</a:t>
            </a:r>
            <a:r>
              <a:rPr lang="en-US" dirty="0" smtClean="0">
                <a:solidFill>
                  <a:srgbClr val="0070C0"/>
                </a:solidFill>
              </a:rPr>
              <a:t>, care ii </a:t>
            </a:r>
            <a:r>
              <a:rPr lang="en-US" dirty="0" err="1" smtClean="0">
                <a:solidFill>
                  <a:srgbClr val="0070C0"/>
                </a:solidFill>
              </a:rPr>
              <a:t>foloseste</a:t>
            </a:r>
            <a:r>
              <a:rPr lang="en-US" dirty="0" smtClean="0">
                <a:solidFill>
                  <a:srgbClr val="0070C0"/>
                </a:solidFill>
              </a:rPr>
              <a:t> cat </a:t>
            </a:r>
            <a:r>
              <a:rPr lang="en-US" dirty="0" err="1" smtClean="0">
                <a:solidFill>
                  <a:srgbClr val="0070C0"/>
                </a:solidFill>
              </a:rPr>
              <a:t>poate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stoarce</a:t>
            </a:r>
            <a:r>
              <a:rPr lang="en-US" dirty="0" smtClean="0">
                <a:solidFill>
                  <a:srgbClr val="0070C0"/>
                </a:solidFill>
              </a:rPr>
              <a:t> din </a:t>
            </a:r>
            <a:r>
              <a:rPr lang="en-US" dirty="0" err="1" smtClean="0">
                <a:solidFill>
                  <a:srgbClr val="0070C0"/>
                </a:solidFill>
              </a:rPr>
              <a:t>ei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ceva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munca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informatii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apoi</a:t>
            </a:r>
            <a:r>
              <a:rPr lang="en-US" dirty="0" smtClean="0">
                <a:solidFill>
                  <a:srgbClr val="0070C0"/>
                </a:solidFill>
              </a:rPr>
              <a:t> la cos.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458200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Functionarea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sistemului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de FPA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en-US" dirty="0" err="1" smtClean="0"/>
              <a:t>venim</a:t>
            </a:r>
            <a:r>
              <a:rPr lang="en-US" dirty="0" smtClean="0"/>
              <a:t> cu o </a:t>
            </a:r>
            <a:r>
              <a:rPr lang="en-US" dirty="0" err="1" smtClean="0"/>
              <a:t>propunere</a:t>
            </a:r>
            <a:r>
              <a:rPr lang="en-US" dirty="0" smtClean="0"/>
              <a:t> </a:t>
            </a:r>
            <a:r>
              <a:rPr lang="en-US" dirty="0" err="1" smtClean="0"/>
              <a:t>preluata</a:t>
            </a:r>
            <a:r>
              <a:rPr lang="en-US" dirty="0" smtClean="0"/>
              <a:t> din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Echivalarea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competentelor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militare</a:t>
            </a:r>
            <a:r>
              <a:rPr lang="en-US" dirty="0" smtClean="0">
                <a:solidFill>
                  <a:srgbClr val="0070C0"/>
                </a:solidFill>
              </a:rPr>
              <a:t> cu </a:t>
            </a:r>
            <a:r>
              <a:rPr lang="en-US" dirty="0" err="1" smtClean="0">
                <a:solidFill>
                  <a:srgbClr val="0070C0"/>
                </a:solidFill>
              </a:rPr>
              <a:t>cele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civile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inca</a:t>
            </a:r>
            <a:r>
              <a:rPr lang="en-US" dirty="0" smtClean="0">
                <a:solidFill>
                  <a:srgbClr val="0070C0"/>
                </a:solidFill>
              </a:rPr>
              <a:t> din </a:t>
            </a:r>
            <a:r>
              <a:rPr lang="en-US" dirty="0" err="1" smtClean="0">
                <a:solidFill>
                  <a:srgbClr val="0070C0"/>
                </a:solidFill>
              </a:rPr>
              <a:t>perioada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activa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militara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dirty="0" err="1" smtClean="0">
                <a:solidFill>
                  <a:srgbClr val="0070C0"/>
                </a:solidFill>
              </a:rPr>
              <a:t>respectiv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ultimi</a:t>
            </a:r>
            <a:r>
              <a:rPr lang="en-US" dirty="0" smtClean="0">
                <a:solidFill>
                  <a:srgbClr val="0070C0"/>
                </a:solidFill>
              </a:rPr>
              <a:t> 3-5 </a:t>
            </a:r>
            <a:r>
              <a:rPr lang="en-US" dirty="0" err="1" smtClean="0">
                <a:solidFill>
                  <a:srgbClr val="0070C0"/>
                </a:solidFill>
              </a:rPr>
              <a:t>ani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cariera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militara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 err="1" smtClean="0">
                <a:solidFill>
                  <a:srgbClr val="0070C0"/>
                </a:solidFill>
              </a:rPr>
              <a:t>acest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sistem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rolul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Comitetului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Sectorial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al ANC </a:t>
            </a:r>
            <a:r>
              <a:rPr lang="en-US" dirty="0" err="1" smtClean="0">
                <a:solidFill>
                  <a:srgbClr val="0070C0"/>
                </a:solidFill>
              </a:rPr>
              <a:t>devin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majore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fiindca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coordoneaza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asigura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calitatea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formarii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profesionale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piata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Impreuna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creem</a:t>
            </a:r>
            <a:r>
              <a:rPr lang="en-US" dirty="0" smtClean="0">
                <a:solidFill>
                  <a:srgbClr val="0070C0"/>
                </a:solidFill>
              </a:rPr>
              <a:t> un </a:t>
            </a:r>
            <a:r>
              <a:rPr lang="en-US" dirty="0" err="1" smtClean="0">
                <a:solidFill>
                  <a:srgbClr val="0070C0"/>
                </a:solidFill>
              </a:rPr>
              <a:t>sistem</a:t>
            </a:r>
            <a:r>
              <a:rPr lang="en-US" dirty="0" smtClean="0">
                <a:solidFill>
                  <a:srgbClr val="0070C0"/>
                </a:solidFill>
              </a:rPr>
              <a:t> care </a:t>
            </a:r>
            <a:r>
              <a:rPr lang="en-US" dirty="0" err="1" smtClean="0">
                <a:solidFill>
                  <a:srgbClr val="0070C0"/>
                </a:solidFill>
              </a:rPr>
              <a:t>sa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faca</a:t>
            </a:r>
            <a:r>
              <a:rPr lang="en-US" dirty="0" smtClean="0">
                <a:solidFill>
                  <a:srgbClr val="0070C0"/>
                </a:solidFill>
              </a:rPr>
              <a:t> din </a:t>
            </a:r>
            <a:r>
              <a:rPr lang="en-US" dirty="0" err="1" smtClean="0">
                <a:solidFill>
                  <a:srgbClr val="0070C0"/>
                </a:solidFill>
              </a:rPr>
              <a:t>militarii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dirty="0" err="1" smtClean="0">
                <a:solidFill>
                  <a:srgbClr val="0070C0"/>
                </a:solidFill>
              </a:rPr>
              <a:t>retragere</a:t>
            </a:r>
            <a:r>
              <a:rPr lang="en-US" dirty="0" smtClean="0">
                <a:solidFill>
                  <a:srgbClr val="0070C0"/>
                </a:solidFill>
              </a:rPr>
              <a:t> un </a:t>
            </a:r>
            <a:r>
              <a:rPr lang="en-US" dirty="0" err="1" smtClean="0">
                <a:solidFill>
                  <a:srgbClr val="0070C0"/>
                </a:solidFill>
              </a:rPr>
              <a:t>punct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atractie</a:t>
            </a:r>
            <a:r>
              <a:rPr lang="en-US" dirty="0" smtClean="0">
                <a:solidFill>
                  <a:srgbClr val="0070C0"/>
                </a:solidFill>
              </a:rPr>
              <a:t> al </a:t>
            </a:r>
            <a:r>
              <a:rPr lang="en-US" dirty="0" err="1" smtClean="0">
                <a:solidFill>
                  <a:srgbClr val="0070C0"/>
                </a:solidFill>
              </a:rPr>
              <a:t>pietii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muncii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Dorim</a:t>
            </a:r>
            <a:r>
              <a:rPr lang="en-US" dirty="0" smtClean="0">
                <a:solidFill>
                  <a:srgbClr val="0070C0"/>
                </a:solidFill>
              </a:rPr>
              <a:t> ca </a:t>
            </a:r>
            <a:r>
              <a:rPr lang="en-US" dirty="0" err="1" smtClean="0">
                <a:solidFill>
                  <a:srgbClr val="0070C0"/>
                </a:solidFill>
              </a:rPr>
              <a:t>impreuna</a:t>
            </a:r>
            <a:r>
              <a:rPr lang="en-US" dirty="0" smtClean="0">
                <a:solidFill>
                  <a:srgbClr val="0070C0"/>
                </a:solidFill>
              </a:rPr>
              <a:t> cu </a:t>
            </a:r>
            <a:r>
              <a:rPr lang="en-US" dirty="0" err="1" smtClean="0">
                <a:solidFill>
                  <a:srgbClr val="0070C0"/>
                </a:solidFill>
              </a:rPr>
              <a:t>comitetul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sectorial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oferim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locuri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munca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militarilor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dirty="0" err="1" smtClean="0">
                <a:solidFill>
                  <a:srgbClr val="0070C0"/>
                </a:solidFill>
              </a:rPr>
              <a:t>retragere</a:t>
            </a:r>
            <a:r>
              <a:rPr lang="en-US" dirty="0" smtClean="0">
                <a:solidFill>
                  <a:srgbClr val="0070C0"/>
                </a:solidFill>
              </a:rPr>
              <a:t> la </a:t>
            </a:r>
            <a:r>
              <a:rPr lang="en-US" dirty="0" err="1" smtClean="0">
                <a:solidFill>
                  <a:srgbClr val="0070C0"/>
                </a:solidFill>
              </a:rPr>
              <a:t>firme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membre</a:t>
            </a:r>
            <a:r>
              <a:rPr lang="en-US" dirty="0" smtClean="0">
                <a:solidFill>
                  <a:srgbClr val="0070C0"/>
                </a:solidFill>
              </a:rPr>
              <a:t> ale </a:t>
            </a:r>
            <a:r>
              <a:rPr lang="en-US" dirty="0" err="1" smtClean="0">
                <a:solidFill>
                  <a:srgbClr val="0070C0"/>
                </a:solidFill>
              </a:rPr>
              <a:t>patronatelor</a:t>
            </a:r>
            <a:r>
              <a:rPr lang="en-US" dirty="0" smtClean="0">
                <a:solidFill>
                  <a:srgbClr val="0070C0"/>
                </a:solidFill>
              </a:rPr>
              <a:t> din sector.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458200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Functionarea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sistemului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de FPA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Propunerea</a:t>
            </a:r>
            <a:r>
              <a:rPr lang="en-US" b="1" dirty="0" smtClean="0"/>
              <a:t> de </a:t>
            </a:r>
            <a:r>
              <a:rPr lang="en-US" b="1" dirty="0" err="1" smtClean="0"/>
              <a:t>sistem</a:t>
            </a:r>
            <a:r>
              <a:rPr lang="en-US" b="1" dirty="0" smtClean="0"/>
              <a:t> in </a:t>
            </a:r>
            <a:r>
              <a:rPr lang="en-US" b="1" dirty="0" err="1" smtClean="0"/>
              <a:t>cinci</a:t>
            </a:r>
            <a:r>
              <a:rPr lang="en-US" b="1" dirty="0" smtClean="0"/>
              <a:t> </a:t>
            </a:r>
            <a:r>
              <a:rPr lang="en-US" b="1" dirty="0" err="1" smtClean="0"/>
              <a:t>pasi</a:t>
            </a:r>
            <a:r>
              <a:rPr lang="en-US" b="1" dirty="0" smtClean="0"/>
              <a:t>  </a:t>
            </a:r>
            <a:r>
              <a:rPr lang="en-US" b="1" dirty="0" err="1" smtClean="0"/>
              <a:t>presupune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A. </a:t>
            </a:r>
            <a:r>
              <a:rPr lang="en-US" dirty="0" err="1" smtClean="0">
                <a:solidFill>
                  <a:srgbClr val="0070C0"/>
                </a:solidFill>
              </a:rPr>
              <a:t>identificarea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competentelor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dobandite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dirty="0" err="1" smtClean="0">
                <a:solidFill>
                  <a:srgbClr val="0070C0"/>
                </a:solidFill>
              </a:rPr>
              <a:t>timpul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vietii</a:t>
            </a:r>
            <a:r>
              <a:rPr lang="en-US" dirty="0" smtClean="0">
                <a:solidFill>
                  <a:srgbClr val="0070C0"/>
                </a:solidFill>
              </a:rPr>
              <a:t> active de </a:t>
            </a:r>
            <a:r>
              <a:rPr lang="en-US" dirty="0" err="1" smtClean="0">
                <a:solidFill>
                  <a:srgbClr val="0070C0"/>
                </a:solidFill>
              </a:rPr>
              <a:t>militar</a:t>
            </a:r>
            <a:r>
              <a:rPr lang="en-US" dirty="0" smtClean="0">
                <a:solidFill>
                  <a:srgbClr val="0070C0"/>
                </a:solidFill>
              </a:rPr>
              <a:t> : in centre de </a:t>
            </a:r>
            <a:r>
              <a:rPr lang="en-US" dirty="0" err="1" smtClean="0">
                <a:solidFill>
                  <a:srgbClr val="0070C0"/>
                </a:solidFill>
              </a:rPr>
              <a:t>evaluare</a:t>
            </a:r>
            <a:r>
              <a:rPr lang="en-US" dirty="0" smtClean="0">
                <a:solidFill>
                  <a:srgbClr val="0070C0"/>
                </a:solidFill>
              </a:rPr>
              <a:t> a </a:t>
            </a:r>
            <a:r>
              <a:rPr lang="en-US" dirty="0" err="1" smtClean="0">
                <a:solidFill>
                  <a:srgbClr val="0070C0"/>
                </a:solidFill>
              </a:rPr>
              <a:t>competentelor</a:t>
            </a:r>
            <a:r>
              <a:rPr lang="en-US" dirty="0" smtClean="0">
                <a:solidFill>
                  <a:srgbClr val="0070C0"/>
                </a:solidFill>
              </a:rPr>
              <a:t> /</a:t>
            </a:r>
            <a:r>
              <a:rPr lang="en-US" dirty="0" err="1" smtClean="0">
                <a:solidFill>
                  <a:srgbClr val="0070C0"/>
                </a:solidFill>
              </a:rPr>
              <a:t>prin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scoli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militare</a:t>
            </a:r>
            <a:r>
              <a:rPr lang="en-US" dirty="0" smtClean="0">
                <a:solidFill>
                  <a:srgbClr val="0070C0"/>
                </a:solidFill>
              </a:rPr>
              <a:t>, -sarcina </a:t>
            </a:r>
            <a:r>
              <a:rPr lang="en-US" dirty="0" err="1" smtClean="0">
                <a:solidFill>
                  <a:srgbClr val="0070C0"/>
                </a:solidFill>
              </a:rPr>
              <a:t>sistemului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militar</a:t>
            </a:r>
            <a:r>
              <a:rPr lang="en-US" dirty="0" smtClean="0">
                <a:solidFill>
                  <a:srgbClr val="0070C0"/>
                </a:solidFill>
              </a:rPr>
              <a:t> ;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B. </a:t>
            </a:r>
            <a:r>
              <a:rPr lang="en-US" dirty="0" err="1" smtClean="0">
                <a:solidFill>
                  <a:srgbClr val="0070C0"/>
                </a:solidFill>
              </a:rPr>
              <a:t>corelarea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calificarilor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posibile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piata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muncii</a:t>
            </a:r>
            <a:r>
              <a:rPr lang="en-US" dirty="0" smtClean="0">
                <a:solidFill>
                  <a:srgbClr val="0070C0"/>
                </a:solidFill>
              </a:rPr>
              <a:t>- sarcina  </a:t>
            </a:r>
            <a:r>
              <a:rPr lang="en-US" dirty="0" err="1" smtClean="0">
                <a:solidFill>
                  <a:srgbClr val="0070C0"/>
                </a:solidFill>
              </a:rPr>
              <a:t>Comitetului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sectorial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impreuna</a:t>
            </a:r>
            <a:r>
              <a:rPr lang="en-US" dirty="0" smtClean="0">
                <a:solidFill>
                  <a:srgbClr val="0070C0"/>
                </a:solidFill>
              </a:rPr>
              <a:t> cu </a:t>
            </a:r>
            <a:r>
              <a:rPr lang="en-US" dirty="0" err="1" smtClean="0">
                <a:solidFill>
                  <a:srgbClr val="0070C0"/>
                </a:solidFill>
              </a:rPr>
              <a:t>evaluatori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C. </a:t>
            </a:r>
            <a:r>
              <a:rPr lang="en-US" dirty="0" err="1" smtClean="0">
                <a:solidFill>
                  <a:srgbClr val="0070C0"/>
                </a:solidFill>
              </a:rPr>
              <a:t>dupa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caz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oferirea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cursuri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pentru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competente</a:t>
            </a:r>
            <a:r>
              <a:rPr lang="en-US" dirty="0" smtClean="0">
                <a:solidFill>
                  <a:srgbClr val="0070C0"/>
                </a:solidFill>
              </a:rPr>
              <a:t> /</a:t>
            </a:r>
            <a:r>
              <a:rPr lang="en-US" dirty="0" err="1" smtClean="0">
                <a:solidFill>
                  <a:srgbClr val="0070C0"/>
                </a:solidFill>
              </a:rPr>
              <a:t>ocupatii</a:t>
            </a:r>
            <a:r>
              <a:rPr lang="en-US" dirty="0" smtClean="0">
                <a:solidFill>
                  <a:srgbClr val="0070C0"/>
                </a:solidFill>
              </a:rPr>
              <a:t>- in </a:t>
            </a:r>
            <a:r>
              <a:rPr lang="en-US" dirty="0" err="1" smtClean="0">
                <a:solidFill>
                  <a:srgbClr val="0070C0"/>
                </a:solidFill>
              </a:rPr>
              <a:t>scolile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militare</a:t>
            </a:r>
            <a:r>
              <a:rPr lang="en-US" dirty="0" smtClean="0">
                <a:solidFill>
                  <a:srgbClr val="0070C0"/>
                </a:solidFill>
              </a:rPr>
              <a:t>, daca tin de  </a:t>
            </a:r>
            <a:r>
              <a:rPr lang="en-US" dirty="0" err="1" smtClean="0">
                <a:solidFill>
                  <a:srgbClr val="0070C0"/>
                </a:solidFill>
              </a:rPr>
              <a:t>domeniu</a:t>
            </a:r>
            <a:r>
              <a:rPr lang="en-US" dirty="0" smtClean="0">
                <a:solidFill>
                  <a:srgbClr val="0070C0"/>
                </a:solidFill>
              </a:rPr>
              <a:t> specific, </a:t>
            </a:r>
            <a:r>
              <a:rPr lang="en-US" dirty="0" err="1" smtClean="0">
                <a:solidFill>
                  <a:srgbClr val="0070C0"/>
                </a:solidFill>
              </a:rPr>
              <a:t>sau</a:t>
            </a:r>
            <a:r>
              <a:rPr lang="en-US" dirty="0" smtClean="0">
                <a:solidFill>
                  <a:srgbClr val="0070C0"/>
                </a:solidFill>
              </a:rPr>
              <a:t> la </a:t>
            </a:r>
            <a:r>
              <a:rPr lang="en-US" dirty="0" err="1" smtClean="0">
                <a:solidFill>
                  <a:srgbClr val="0070C0"/>
                </a:solidFill>
              </a:rPr>
              <a:t>furnizori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formare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profesionala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avizati</a:t>
            </a:r>
            <a:r>
              <a:rPr lang="en-US" dirty="0" smtClean="0">
                <a:solidFill>
                  <a:srgbClr val="0070C0"/>
                </a:solidFill>
              </a:rPr>
              <a:t>  de </a:t>
            </a:r>
            <a:r>
              <a:rPr lang="en-US" dirty="0" err="1" smtClean="0">
                <a:solidFill>
                  <a:srgbClr val="0070C0"/>
                </a:solidFill>
              </a:rPr>
              <a:t>comitetul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sectorial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D. </a:t>
            </a:r>
            <a:r>
              <a:rPr lang="en-US" dirty="0" err="1" smtClean="0">
                <a:solidFill>
                  <a:srgbClr val="0070C0"/>
                </a:solidFill>
              </a:rPr>
              <a:t>evaluarea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certificare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dirty="0" err="1" smtClean="0">
                <a:solidFill>
                  <a:srgbClr val="0070C0"/>
                </a:solidFill>
              </a:rPr>
              <a:t>unde</a:t>
            </a:r>
            <a:r>
              <a:rPr lang="en-US" dirty="0" smtClean="0">
                <a:solidFill>
                  <a:srgbClr val="0070C0"/>
                </a:solidFill>
              </a:rPr>
              <a:t> s-a </a:t>
            </a:r>
            <a:r>
              <a:rPr lang="en-US" dirty="0" err="1" smtClean="0">
                <a:solidFill>
                  <a:srgbClr val="0070C0"/>
                </a:solidFill>
              </a:rPr>
              <a:t>facut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cursul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evaluat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competenta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E. </a:t>
            </a:r>
            <a:r>
              <a:rPr lang="en-US" dirty="0" err="1" smtClean="0">
                <a:solidFill>
                  <a:srgbClr val="0070C0"/>
                </a:solidFill>
              </a:rPr>
              <a:t>oferirea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locuri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munca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consiliere</a:t>
            </a:r>
            <a:r>
              <a:rPr lang="en-US" dirty="0" smtClean="0">
                <a:solidFill>
                  <a:srgbClr val="0070C0"/>
                </a:solidFill>
              </a:rPr>
              <a:t>  in </a:t>
            </a:r>
            <a:r>
              <a:rPr lang="en-US" dirty="0" err="1" smtClean="0">
                <a:solidFill>
                  <a:srgbClr val="0070C0"/>
                </a:solidFill>
              </a:rPr>
              <a:t>domeniu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prin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Comitetul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sectorial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institutiile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formare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</a:p>
          <a:p>
            <a:pPr>
              <a:buNone/>
            </a:pPr>
            <a:r>
              <a:rPr lang="en-US" b="1" dirty="0" err="1" smtClean="0"/>
              <a:t>Toate</a:t>
            </a:r>
            <a:r>
              <a:rPr lang="en-US" b="1" dirty="0" smtClean="0"/>
              <a:t> </a:t>
            </a:r>
            <a:r>
              <a:rPr lang="en-US" b="1" dirty="0" err="1" smtClean="0"/>
              <a:t>acestea</a:t>
            </a:r>
            <a:r>
              <a:rPr lang="en-US" b="1" dirty="0" smtClean="0"/>
              <a:t> </a:t>
            </a:r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dirty="0" err="1" smtClean="0"/>
              <a:t>trebui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fie </a:t>
            </a:r>
            <a:r>
              <a:rPr lang="en-US" b="1" dirty="0" err="1" smtClean="0"/>
              <a:t>gratuite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militari</a:t>
            </a:r>
            <a:r>
              <a:rPr lang="en-US" b="1" dirty="0" smtClean="0"/>
              <a:t>,</a:t>
            </a:r>
          </a:p>
          <a:p>
            <a:pPr>
              <a:buNone/>
            </a:pP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intre</a:t>
            </a:r>
            <a:r>
              <a:rPr lang="en-US" b="1" dirty="0" smtClean="0"/>
              <a:t> ca </a:t>
            </a:r>
            <a:r>
              <a:rPr lang="en-US" b="1" dirty="0" err="1" smtClean="0"/>
              <a:t>obligatii</a:t>
            </a:r>
            <a:r>
              <a:rPr lang="en-US" b="1" dirty="0" smtClean="0"/>
              <a:t> ale </a:t>
            </a:r>
            <a:r>
              <a:rPr lang="en-US" b="1" dirty="0" err="1" smtClean="0"/>
              <a:t>angajatorului</a:t>
            </a:r>
            <a:r>
              <a:rPr lang="en-US" b="1" dirty="0" smtClean="0"/>
              <a:t> in </a:t>
            </a:r>
            <a:r>
              <a:rPr lang="en-US" b="1" dirty="0" err="1" smtClean="0"/>
              <a:t>contractul</a:t>
            </a:r>
            <a:r>
              <a:rPr lang="en-US" b="1" dirty="0" smtClean="0"/>
              <a:t> de</a:t>
            </a:r>
          </a:p>
          <a:p>
            <a:pPr>
              <a:buNone/>
            </a:pPr>
            <a:r>
              <a:rPr lang="en-US" b="1" dirty="0" err="1" smtClean="0"/>
              <a:t>munca</a:t>
            </a:r>
            <a:r>
              <a:rPr lang="en-US" b="1" dirty="0" smtClean="0"/>
              <a:t>, </a:t>
            </a:r>
            <a:r>
              <a:rPr lang="en-US" b="1" dirty="0" err="1" smtClean="0"/>
              <a:t>platite</a:t>
            </a:r>
            <a:r>
              <a:rPr lang="en-US" b="1" dirty="0" smtClean="0"/>
              <a:t> din </a:t>
            </a:r>
            <a:r>
              <a:rPr lang="en-US" b="1" dirty="0" err="1" smtClean="0"/>
              <a:t>bugetul</a:t>
            </a:r>
            <a:r>
              <a:rPr lang="en-US" b="1" dirty="0" smtClean="0"/>
              <a:t> </a:t>
            </a:r>
            <a:r>
              <a:rPr lang="en-US" b="1" dirty="0" err="1" smtClean="0"/>
              <a:t>apararii</a:t>
            </a:r>
            <a:r>
              <a:rPr lang="en-US" b="1" dirty="0" smtClean="0"/>
              <a:t>, ca o </a:t>
            </a:r>
            <a:r>
              <a:rPr lang="en-US" b="1" dirty="0" err="1" smtClean="0"/>
              <a:t>facilitare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atractie</a:t>
            </a:r>
            <a:r>
              <a:rPr lang="en-US" b="1" dirty="0" smtClean="0"/>
              <a:t> a </a:t>
            </a:r>
            <a:r>
              <a:rPr lang="en-US" b="1" dirty="0" err="1" smtClean="0"/>
              <a:t>carierei</a:t>
            </a:r>
            <a:r>
              <a:rPr lang="en-US" b="1" dirty="0" smtClean="0"/>
              <a:t> </a:t>
            </a:r>
            <a:r>
              <a:rPr lang="en-US" b="1" dirty="0" err="1" smtClean="0"/>
              <a:t>militare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458200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Functionarea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sistemului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de FPA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5. Feed – back </a:t>
            </a:r>
          </a:p>
          <a:p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inteleg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Autocorectarea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sistemului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a </a:t>
            </a:r>
            <a:r>
              <a:rPr lang="en-US" dirty="0" err="1" smtClean="0">
                <a:solidFill>
                  <a:srgbClr val="0070C0"/>
                </a:solidFill>
              </a:rPr>
              <a:t>celor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implicati</a:t>
            </a:r>
            <a:r>
              <a:rPr lang="en-US" dirty="0" smtClean="0">
                <a:solidFill>
                  <a:srgbClr val="0070C0"/>
                </a:solidFill>
              </a:rPr>
              <a:t> care </a:t>
            </a:r>
            <a:r>
              <a:rPr lang="en-US" dirty="0" err="1" smtClean="0">
                <a:solidFill>
                  <a:srgbClr val="0070C0"/>
                </a:solidFill>
              </a:rPr>
              <a:t>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trebui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devina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constienti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rolul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dirty="0" err="1" smtClean="0">
                <a:solidFill>
                  <a:srgbClr val="0070C0"/>
                </a:solidFill>
              </a:rPr>
              <a:t>societate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ce </a:t>
            </a:r>
            <a:r>
              <a:rPr lang="en-US" dirty="0" err="1" smtClean="0">
                <a:solidFill>
                  <a:srgbClr val="0070C0"/>
                </a:solidFill>
              </a:rPr>
              <a:t>inseamna</a:t>
            </a:r>
            <a:r>
              <a:rPr lang="en-US" dirty="0" smtClean="0">
                <a:solidFill>
                  <a:srgbClr val="0070C0"/>
                </a:solidFill>
              </a:rPr>
              <a:t>  o </a:t>
            </a:r>
            <a:r>
              <a:rPr lang="en-US" dirty="0" err="1" smtClean="0">
                <a:solidFill>
                  <a:srgbClr val="0070C0"/>
                </a:solidFill>
              </a:rPr>
              <a:t>slaba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calitate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furnizata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 err="1" smtClean="0">
                <a:solidFill>
                  <a:srgbClr val="0070C0"/>
                </a:solidFill>
              </a:rPr>
              <a:t>prezent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calitatea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scade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avem</a:t>
            </a:r>
            <a:r>
              <a:rPr lang="en-US" dirty="0" smtClean="0">
                <a:solidFill>
                  <a:srgbClr val="0070C0"/>
                </a:solidFill>
              </a:rPr>
              <a:t> tot </a:t>
            </a:r>
            <a:r>
              <a:rPr lang="en-US" dirty="0" err="1" smtClean="0">
                <a:solidFill>
                  <a:srgbClr val="0070C0"/>
                </a:solidFill>
              </a:rPr>
              <a:t>mai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multe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firme</a:t>
            </a:r>
            <a:r>
              <a:rPr lang="en-US" dirty="0" smtClean="0">
                <a:solidFill>
                  <a:srgbClr val="0070C0"/>
                </a:solidFill>
              </a:rPr>
              <a:t> care </a:t>
            </a:r>
            <a:r>
              <a:rPr lang="en-US" dirty="0" err="1" smtClean="0">
                <a:solidFill>
                  <a:srgbClr val="0070C0"/>
                </a:solidFill>
              </a:rPr>
              <a:t>ofera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zeci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cursuri</a:t>
            </a:r>
            <a:r>
              <a:rPr lang="en-US" dirty="0" smtClean="0">
                <a:solidFill>
                  <a:srgbClr val="0070C0"/>
                </a:solidFill>
              </a:rPr>
              <a:t> cu </a:t>
            </a:r>
            <a:r>
              <a:rPr lang="en-US" dirty="0" err="1" smtClean="0">
                <a:solidFill>
                  <a:srgbClr val="0070C0"/>
                </a:solidFill>
              </a:rPr>
              <a:t>riscul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</a:p>
          <a:p>
            <a:pPr lvl="3"/>
            <a:r>
              <a:rPr lang="en-US" sz="2400" dirty="0" err="1" smtClean="0">
                <a:solidFill>
                  <a:srgbClr val="0070C0"/>
                </a:solidFill>
              </a:rPr>
              <a:t>pentru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individ</a:t>
            </a:r>
            <a:r>
              <a:rPr lang="en-US" sz="2400" dirty="0" smtClean="0">
                <a:solidFill>
                  <a:srgbClr val="0070C0"/>
                </a:solidFill>
              </a:rPr>
              <a:t> de a </a:t>
            </a:r>
            <a:r>
              <a:rPr lang="en-US" sz="2400" dirty="0" err="1" smtClean="0">
                <a:solidFill>
                  <a:srgbClr val="0070C0"/>
                </a:solidFill>
              </a:rPr>
              <a:t>plati</a:t>
            </a:r>
            <a:r>
              <a:rPr lang="en-US" sz="2400" dirty="0" smtClean="0">
                <a:solidFill>
                  <a:srgbClr val="0070C0"/>
                </a:solidFill>
              </a:rPr>
              <a:t>; </a:t>
            </a:r>
          </a:p>
          <a:p>
            <a:pPr lvl="3"/>
            <a:r>
              <a:rPr lang="en-US" sz="2400" dirty="0" err="1" smtClean="0">
                <a:solidFill>
                  <a:srgbClr val="0070C0"/>
                </a:solidFill>
              </a:rPr>
              <a:t>pentru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angajator</a:t>
            </a:r>
            <a:r>
              <a:rPr lang="en-US" sz="2400" dirty="0" smtClean="0">
                <a:solidFill>
                  <a:srgbClr val="0070C0"/>
                </a:solidFill>
              </a:rPr>
              <a:t> de a </a:t>
            </a:r>
            <a:r>
              <a:rPr lang="en-US" sz="2400" dirty="0" err="1" smtClean="0">
                <a:solidFill>
                  <a:srgbClr val="0070C0"/>
                </a:solidFill>
              </a:rPr>
              <a:t>lua</a:t>
            </a:r>
            <a:r>
              <a:rPr lang="en-US" sz="2400" dirty="0" smtClean="0">
                <a:solidFill>
                  <a:srgbClr val="0070C0"/>
                </a:solidFill>
              </a:rPr>
              <a:t> un  </a:t>
            </a:r>
            <a:r>
              <a:rPr lang="en-US" sz="2400" dirty="0" err="1" smtClean="0">
                <a:solidFill>
                  <a:srgbClr val="0070C0"/>
                </a:solidFill>
              </a:rPr>
              <a:t>om</a:t>
            </a:r>
            <a:r>
              <a:rPr lang="en-US" sz="2400" dirty="0" smtClean="0">
                <a:solidFill>
                  <a:srgbClr val="0070C0"/>
                </a:solidFill>
              </a:rPr>
              <a:t> care nu are </a:t>
            </a:r>
            <a:r>
              <a:rPr lang="en-US" sz="2400" dirty="0" err="1" smtClean="0">
                <a:solidFill>
                  <a:srgbClr val="0070C0"/>
                </a:solidFill>
              </a:rPr>
              <a:t>competentele</a:t>
            </a:r>
            <a:r>
              <a:rPr lang="en-US" sz="2400" dirty="0" smtClean="0">
                <a:solidFill>
                  <a:srgbClr val="0070C0"/>
                </a:solidFill>
              </a:rPr>
              <a:t> din certificate;  </a:t>
            </a:r>
          </a:p>
          <a:p>
            <a:pPr lvl="3"/>
            <a:r>
              <a:rPr lang="en-US" sz="2400" dirty="0" err="1" smtClean="0">
                <a:solidFill>
                  <a:srgbClr val="0070C0"/>
                </a:solidFill>
              </a:rPr>
              <a:t>pentru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societate</a:t>
            </a:r>
            <a:r>
              <a:rPr lang="en-US" sz="2400" dirty="0" smtClean="0">
                <a:solidFill>
                  <a:srgbClr val="0070C0"/>
                </a:solidFill>
              </a:rPr>
              <a:t> de a  </a:t>
            </a:r>
            <a:r>
              <a:rPr lang="en-US" sz="2400" dirty="0" err="1" smtClean="0">
                <a:solidFill>
                  <a:srgbClr val="0070C0"/>
                </a:solidFill>
              </a:rPr>
              <a:t>pierde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credibilitatea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</a:rPr>
              <a:t>sistemului</a:t>
            </a:r>
            <a:r>
              <a:rPr lang="en-US" sz="2400" dirty="0" smtClean="0">
                <a:solidFill>
                  <a:srgbClr val="0070C0"/>
                </a:solidFill>
              </a:rPr>
              <a:t> in interior </a:t>
            </a:r>
            <a:r>
              <a:rPr lang="en-US" sz="2400" dirty="0" err="1" smtClean="0">
                <a:solidFill>
                  <a:srgbClr val="0070C0"/>
                </a:solidFill>
              </a:rPr>
              <a:t>si</a:t>
            </a:r>
            <a:r>
              <a:rPr lang="en-US" sz="2400" dirty="0" smtClean="0">
                <a:solidFill>
                  <a:srgbClr val="0070C0"/>
                </a:solidFill>
              </a:rPr>
              <a:t> a </a:t>
            </a:r>
            <a:r>
              <a:rPr lang="en-US" sz="2400" dirty="0" err="1" smtClean="0">
                <a:solidFill>
                  <a:srgbClr val="0070C0"/>
                </a:solidFill>
              </a:rPr>
              <a:t>pietii</a:t>
            </a:r>
            <a:r>
              <a:rPr lang="en-US" sz="2400" dirty="0" smtClean="0">
                <a:solidFill>
                  <a:srgbClr val="0070C0"/>
                </a:solidFill>
              </a:rPr>
              <a:t>  in exterior.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 </a:t>
            </a:r>
            <a:r>
              <a:rPr lang="en-US" dirty="0" err="1" smtClean="0">
                <a:solidFill>
                  <a:schemeClr val="tx1"/>
                </a:solidFill>
              </a:rPr>
              <a:t>vrem</a:t>
            </a:r>
            <a:r>
              <a:rPr lang="en-US" dirty="0" smtClean="0">
                <a:solidFill>
                  <a:schemeClr val="tx1"/>
                </a:solidFill>
              </a:rPr>
              <a:t> ca </a:t>
            </a:r>
            <a:r>
              <a:rPr lang="en-US" dirty="0" err="1" smtClean="0">
                <a:solidFill>
                  <a:schemeClr val="tx1"/>
                </a:solidFill>
              </a:rPr>
              <a:t>acest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lucru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intample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sistemul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militar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458200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Functionarea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sistemului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de FPA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5. Feed – back </a:t>
            </a:r>
          </a:p>
          <a:p>
            <a:r>
              <a:rPr lang="en-US" dirty="0" err="1" smtClean="0"/>
              <a:t>Autocorectarea</a:t>
            </a:r>
            <a:r>
              <a:rPr lang="en-US" dirty="0" smtClean="0"/>
              <a:t> </a:t>
            </a:r>
            <a:r>
              <a:rPr lang="en-US" dirty="0" err="1" smtClean="0"/>
              <a:t>inseamna</a:t>
            </a:r>
            <a:r>
              <a:rPr lang="en-US" dirty="0" smtClean="0"/>
              <a:t>  </a:t>
            </a:r>
            <a:r>
              <a:rPr lang="en-US" dirty="0" err="1" smtClean="0"/>
              <a:t>cercul</a:t>
            </a:r>
            <a:r>
              <a:rPr lang="en-US" dirty="0" smtClean="0"/>
              <a:t> care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trebui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includa</a:t>
            </a:r>
            <a:r>
              <a:rPr lang="en-US" dirty="0" smtClean="0"/>
              <a:t> </a:t>
            </a:r>
            <a:r>
              <a:rPr lang="en-US" dirty="0" err="1" smtClean="0"/>
              <a:t>etapele</a:t>
            </a:r>
            <a:r>
              <a:rPr lang="en-US" dirty="0" smtClean="0"/>
              <a:t>  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1.-Formare;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2.-Implementare – </a:t>
            </a:r>
            <a:r>
              <a:rPr lang="en-US" dirty="0" err="1" smtClean="0">
                <a:solidFill>
                  <a:srgbClr val="0070C0"/>
                </a:solidFill>
              </a:rPr>
              <a:t>aplicare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3.-Control-monitorizare;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4.-Feed-back;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5.-Autocorectare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formare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 </a:t>
            </a:r>
            <a:r>
              <a:rPr lang="en-US" dirty="0" err="1" smtClean="0"/>
              <a:t>stim</a:t>
            </a:r>
            <a:r>
              <a:rPr lang="en-US" dirty="0" smtClean="0"/>
              <a:t> </a:t>
            </a:r>
            <a:r>
              <a:rPr lang="en-US" dirty="0" err="1" smtClean="0"/>
              <a:t>cate</a:t>
            </a:r>
            <a:r>
              <a:rPr lang="en-US" dirty="0" smtClean="0"/>
              <a:t> </a:t>
            </a:r>
            <a:r>
              <a:rPr lang="en-US" dirty="0" err="1" smtClean="0"/>
              <a:t>persoane</a:t>
            </a:r>
            <a:r>
              <a:rPr lang="en-US" dirty="0" smtClean="0"/>
              <a:t> se </a:t>
            </a:r>
            <a:r>
              <a:rPr lang="en-US" dirty="0" err="1" smtClean="0"/>
              <a:t>califica,unde</a:t>
            </a:r>
            <a:r>
              <a:rPr lang="en-US" dirty="0" smtClean="0"/>
              <a:t>  </a:t>
            </a:r>
            <a:r>
              <a:rPr lang="en-US" dirty="0" err="1" smtClean="0"/>
              <a:t>urmeaza</a:t>
            </a:r>
            <a:r>
              <a:rPr lang="en-US" dirty="0" smtClean="0"/>
              <a:t> un curs, </a:t>
            </a:r>
            <a:r>
              <a:rPr lang="en-US" dirty="0" err="1" smtClean="0"/>
              <a:t>dobandesc</a:t>
            </a:r>
            <a:r>
              <a:rPr lang="en-US" dirty="0" smtClean="0"/>
              <a:t> o </a:t>
            </a:r>
            <a:r>
              <a:rPr lang="en-US" dirty="0" err="1" smtClean="0"/>
              <a:t>competenta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cine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formatorul,evaluatorul</a:t>
            </a:r>
            <a:r>
              <a:rPr lang="en-US" dirty="0" smtClean="0"/>
              <a:t> etc .</a:t>
            </a:r>
            <a:endParaRPr lang="en-US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458200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Functionarea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sistemului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de FPA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II.Calificarea</a:t>
            </a:r>
            <a:r>
              <a:rPr lang="en-US" b="1" dirty="0" smtClean="0"/>
              <a:t> –Element al </a:t>
            </a:r>
            <a:r>
              <a:rPr lang="en-US" b="1" dirty="0" err="1" smtClean="0"/>
              <a:t>Educatiei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Dezvoltarii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382000" cy="4456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en-US" dirty="0" smtClean="0"/>
              <a:t> 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calificari</a:t>
            </a:r>
            <a:r>
              <a:rPr lang="en-US" dirty="0" smtClean="0"/>
              <a:t>? </a:t>
            </a:r>
            <a:r>
              <a:rPr lang="en-US" dirty="0" err="1" smtClean="0"/>
              <a:t>fiindcă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oriunde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oameni</a:t>
            </a:r>
            <a:r>
              <a:rPr lang="ro-RO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sarcini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munca</a:t>
            </a:r>
            <a:r>
              <a:rPr lang="ro-RO" dirty="0" smtClean="0">
                <a:solidFill>
                  <a:srgbClr val="0070C0"/>
                </a:solidFill>
              </a:rPr>
              <a:t>;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oriunde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sarcini</a:t>
            </a:r>
            <a:r>
              <a:rPr lang="ro-RO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competente</a:t>
            </a:r>
            <a:r>
              <a:rPr lang="ro-RO" dirty="0" smtClean="0">
                <a:solidFill>
                  <a:srgbClr val="0070C0"/>
                </a:solidFill>
              </a:rPr>
              <a:t>;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oriunde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competente</a:t>
            </a:r>
            <a:r>
              <a:rPr lang="ro-RO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ocupatii</a:t>
            </a:r>
            <a:r>
              <a:rPr lang="ro-RO" dirty="0" smtClean="0">
                <a:solidFill>
                  <a:srgbClr val="0070C0"/>
                </a:solidFill>
              </a:rPr>
              <a:t>;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oriunde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ocupatii</a:t>
            </a:r>
            <a:r>
              <a:rPr lang="ro-RO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profesii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ari</a:t>
            </a:r>
            <a:r>
              <a:rPr lang="ro-RO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ocupationale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calificari</a:t>
            </a:r>
            <a:r>
              <a:rPr lang="ro-RO" dirty="0" smtClean="0">
                <a:solidFill>
                  <a:srgbClr val="0070C0"/>
                </a:solidFill>
              </a:rPr>
              <a:t>;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ori</a:t>
            </a:r>
            <a:r>
              <a:rPr lang="ro-RO" dirty="0" smtClean="0">
                <a:solidFill>
                  <a:srgbClr val="0070C0"/>
                </a:solidFill>
              </a:rPr>
              <a:t>u</a:t>
            </a:r>
            <a:r>
              <a:rPr lang="en-US" dirty="0" err="1" smtClean="0">
                <a:solidFill>
                  <a:srgbClr val="0070C0"/>
                </a:solidFill>
              </a:rPr>
              <a:t>nde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profesii</a:t>
            </a:r>
            <a:r>
              <a:rPr lang="ro-RO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vorbim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functii</a:t>
            </a:r>
            <a:r>
              <a:rPr lang="ro-RO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Si </a:t>
            </a:r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doreste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functii</a:t>
            </a:r>
            <a:r>
              <a:rPr lang="en-US" dirty="0" smtClean="0"/>
              <a:t> </a:t>
            </a:r>
            <a:r>
              <a:rPr lang="en-US" dirty="0" err="1" smtClean="0"/>
              <a:t>profesionisti</a:t>
            </a:r>
            <a:r>
              <a:rPr lang="ro-RO" dirty="0" smtClean="0"/>
              <a:t> </a:t>
            </a:r>
            <a:r>
              <a:rPr lang="en-US" dirty="0" err="1" smtClean="0"/>
              <a:t>calificati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458200" cy="7620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Functionarea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sistemului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de FPA.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523997"/>
          <a:ext cx="8763002" cy="4651251"/>
        </p:xfrm>
        <a:graphic>
          <a:graphicData uri="http://schemas.openxmlformats.org/drawingml/2006/table">
            <a:tbl>
              <a:tblPr/>
              <a:tblGrid>
                <a:gridCol w="1104887"/>
                <a:gridCol w="1098145"/>
                <a:gridCol w="682969"/>
                <a:gridCol w="819755"/>
                <a:gridCol w="818792"/>
                <a:gridCol w="682969"/>
                <a:gridCol w="1229153"/>
                <a:gridCol w="1228187"/>
                <a:gridCol w="1098145"/>
              </a:tblGrid>
              <a:tr h="111995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Anul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Numărul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programe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autorizate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anual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Număr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furnizori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formare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profesională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autorizaţi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fiecare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şi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care nu au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programe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autorizate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anteriori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Numărul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absolvenţi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care au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obţinut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certificate de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calificare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anual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Număr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absolvenţi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care au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obţinut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certificate de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absolvire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anual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absolvenţi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anual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din care: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publici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privaţi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micşti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3,134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187,753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169,352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357,105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2,672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146,986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122,752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269,738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2,993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145,222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169,241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314,463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4,405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586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165,877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229,404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395,281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3,957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185,702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253,197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438,899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2008- 2012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17,161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2,416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831,540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943,946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1,775,486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741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perioada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25.06.2004 – 20.12.2012 au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autorizate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142 centre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1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prezent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sunt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77 centre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perioada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valabilitate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65 au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perioada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valabilitate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expirată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1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perioada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25.06.2004 – 20.12.2012 au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evaluate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aproximativ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49.300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persoane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811433" y="6488668"/>
            <a:ext cx="63325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statistice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privind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formarea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profesională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2008-2012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838200" y="609600"/>
          <a:ext cx="7620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62116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/>
              <a:t>Grafic</a:t>
            </a:r>
            <a:r>
              <a:rPr lang="en-US" sz="1800" dirty="0" smtClean="0"/>
              <a:t> 1 - </a:t>
            </a:r>
            <a:r>
              <a:rPr lang="en-US" sz="1800" i="1" dirty="0" err="1" smtClean="0"/>
              <a:t>Evoluția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numărului</a:t>
            </a:r>
            <a:r>
              <a:rPr lang="en-US" sz="1800" i="1" dirty="0" smtClean="0"/>
              <a:t> de </a:t>
            </a:r>
            <a:r>
              <a:rPr lang="en-US" sz="1800" i="1" dirty="0" err="1" smtClean="0"/>
              <a:t>furnizori</a:t>
            </a:r>
            <a:r>
              <a:rPr lang="en-US" sz="1800" i="1" dirty="0" smtClean="0"/>
              <a:t> de </a:t>
            </a:r>
            <a:r>
              <a:rPr lang="en-US" sz="1800" i="1" dirty="0" err="1" smtClean="0"/>
              <a:t>formare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profesională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autorizaţi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în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fiecare</a:t>
            </a:r>
            <a:r>
              <a:rPr lang="en-US" sz="1800" i="1" dirty="0" smtClean="0"/>
              <a:t> an </a:t>
            </a:r>
            <a:r>
              <a:rPr lang="en-US" sz="1800" i="1" dirty="0" err="1" smtClean="0"/>
              <a:t>şi</a:t>
            </a:r>
            <a:r>
              <a:rPr lang="en-US" sz="1800" i="1" dirty="0" smtClean="0"/>
              <a:t> care nu au </a:t>
            </a:r>
            <a:r>
              <a:rPr lang="en-US" sz="1800" i="1" dirty="0" err="1" smtClean="0"/>
              <a:t>programe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autorizate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în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anii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anteriori</a:t>
            </a:r>
            <a:r>
              <a:rPr lang="en-US" sz="1800" i="1" dirty="0" smtClean="0"/>
              <a:t> (2008-2012)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55473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Grafic</a:t>
            </a:r>
            <a:r>
              <a:rPr lang="en-US" dirty="0" smtClean="0"/>
              <a:t> 2 –</a:t>
            </a:r>
            <a:r>
              <a:rPr lang="en-US" i="1" dirty="0" err="1" smtClean="0"/>
              <a:t>Evoluția</a:t>
            </a:r>
            <a:r>
              <a:rPr lang="en-US" i="1" dirty="0" smtClean="0"/>
              <a:t> </a:t>
            </a:r>
            <a:r>
              <a:rPr lang="en-US" i="1" dirty="0" err="1" smtClean="0"/>
              <a:t>numărului</a:t>
            </a:r>
            <a:r>
              <a:rPr lang="en-US" i="1" dirty="0" smtClean="0"/>
              <a:t> de </a:t>
            </a:r>
            <a:r>
              <a:rPr lang="en-US" i="1" dirty="0" err="1" smtClean="0"/>
              <a:t>programe</a:t>
            </a:r>
            <a:r>
              <a:rPr lang="en-US" i="1" dirty="0" smtClean="0"/>
              <a:t> </a:t>
            </a:r>
            <a:r>
              <a:rPr lang="en-US" i="1" dirty="0" err="1" smtClean="0"/>
              <a:t>autorizate</a:t>
            </a:r>
            <a:r>
              <a:rPr lang="en-US" i="1" dirty="0" smtClean="0"/>
              <a:t> </a:t>
            </a:r>
            <a:r>
              <a:rPr lang="en-US" i="1" dirty="0" err="1" smtClean="0"/>
              <a:t>anual</a:t>
            </a:r>
            <a:r>
              <a:rPr lang="en-US" i="1" dirty="0" smtClean="0"/>
              <a:t>, </a:t>
            </a:r>
            <a:r>
              <a:rPr lang="en-US" i="1" dirty="0" err="1" smtClean="0"/>
              <a:t>în</a:t>
            </a:r>
            <a:r>
              <a:rPr lang="en-US" i="1" dirty="0" smtClean="0"/>
              <a:t> </a:t>
            </a:r>
            <a:r>
              <a:rPr lang="en-US" i="1" dirty="0" err="1" smtClean="0"/>
              <a:t>perioada</a:t>
            </a:r>
            <a:r>
              <a:rPr lang="en-US" i="1" dirty="0" smtClean="0"/>
              <a:t> 2008-2012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762000"/>
          <a:ext cx="8001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Concluzi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Exista</a:t>
            </a:r>
            <a:r>
              <a:rPr lang="en-US" dirty="0" smtClean="0"/>
              <a:t> o </a:t>
            </a:r>
            <a:r>
              <a:rPr lang="en-US" dirty="0" err="1" smtClean="0"/>
              <a:t>nevoie</a:t>
            </a:r>
            <a:r>
              <a:rPr lang="en-US" dirty="0" smtClean="0"/>
              <a:t> de </a:t>
            </a:r>
            <a:r>
              <a:rPr lang="en-US" dirty="0" err="1" smtClean="0"/>
              <a:t>calificari</a:t>
            </a:r>
            <a:r>
              <a:rPr lang="en-US" dirty="0" smtClean="0"/>
              <a:t> in </a:t>
            </a:r>
            <a:r>
              <a:rPr lang="en-US" dirty="0" err="1" smtClean="0"/>
              <a:t>ziua</a:t>
            </a:r>
            <a:r>
              <a:rPr lang="en-US" dirty="0" smtClean="0"/>
              <a:t> de </a:t>
            </a:r>
            <a:r>
              <a:rPr lang="en-US" dirty="0" err="1" smtClean="0"/>
              <a:t>azi</a:t>
            </a:r>
            <a:r>
              <a:rPr lang="en-US" dirty="0" smtClean="0"/>
              <a:t>, </a:t>
            </a:r>
            <a:r>
              <a:rPr lang="en-US" dirty="0" err="1" smtClean="0"/>
              <a:t>lumea</a:t>
            </a:r>
            <a:r>
              <a:rPr lang="en-US" dirty="0" smtClean="0"/>
              <a:t> </a:t>
            </a:r>
            <a:r>
              <a:rPr lang="en-US" dirty="0" err="1" smtClean="0"/>
              <a:t>civilizata</a:t>
            </a:r>
            <a:r>
              <a:rPr lang="en-US" dirty="0" smtClean="0"/>
              <a:t> nu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discuta</a:t>
            </a:r>
            <a:r>
              <a:rPr lang="en-US" dirty="0" smtClean="0"/>
              <a:t> daca nu </a:t>
            </a:r>
            <a:r>
              <a:rPr lang="en-US" dirty="0" err="1" smtClean="0"/>
              <a:t>esti</a:t>
            </a:r>
            <a:r>
              <a:rPr lang="en-US" dirty="0" smtClean="0"/>
              <a:t> </a:t>
            </a:r>
            <a:r>
              <a:rPr lang="en-US" dirty="0" err="1" smtClean="0"/>
              <a:t>calificat</a:t>
            </a:r>
            <a:r>
              <a:rPr lang="en-US" dirty="0" smtClean="0"/>
              <a:t>, </a:t>
            </a:r>
            <a:r>
              <a:rPr lang="en-US" dirty="0" err="1" smtClean="0"/>
              <a:t>actualizarea</a:t>
            </a:r>
            <a:r>
              <a:rPr lang="en-US" dirty="0" smtClean="0"/>
              <a:t> 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tinand</a:t>
            </a:r>
            <a:r>
              <a:rPr lang="en-US" dirty="0" smtClean="0"/>
              <a:t> cont de </a:t>
            </a:r>
            <a:r>
              <a:rPr lang="en-US" dirty="0" err="1" smtClean="0"/>
              <a:t>schimbarile</a:t>
            </a:r>
            <a:r>
              <a:rPr lang="en-US" dirty="0" smtClean="0"/>
              <a:t> multiple care se </a:t>
            </a:r>
            <a:r>
              <a:rPr lang="en-US" dirty="0" err="1" smtClean="0"/>
              <a:t>fac</a:t>
            </a:r>
            <a:r>
              <a:rPr lang="en-US" dirty="0" smtClean="0"/>
              <a:t>  in: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mediul</a:t>
            </a:r>
            <a:r>
              <a:rPr lang="en-US" dirty="0" smtClean="0">
                <a:solidFill>
                  <a:srgbClr val="0070C0"/>
                </a:solidFill>
              </a:rPr>
              <a:t> social;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mediul</a:t>
            </a:r>
            <a:r>
              <a:rPr lang="en-US" dirty="0" smtClean="0">
                <a:solidFill>
                  <a:srgbClr val="0070C0"/>
                </a:solidFill>
              </a:rPr>
              <a:t> natural;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tehnologie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aparare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informatii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politici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dezvoltare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dirty="0" err="1" smtClean="0">
                <a:solidFill>
                  <a:srgbClr val="0070C0"/>
                </a:solidFill>
              </a:rPr>
              <a:t>consiliile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actionarilor</a:t>
            </a:r>
            <a:r>
              <a:rPr lang="en-US" dirty="0" smtClean="0">
                <a:solidFill>
                  <a:srgbClr val="0070C0"/>
                </a:solidFill>
              </a:rPr>
              <a:t> etc.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458200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Functionarea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sistemului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de FPA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Concluzii-2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Nu se </a:t>
            </a:r>
            <a:r>
              <a:rPr lang="en-US" b="1" dirty="0" err="1" smtClean="0"/>
              <a:t>poate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traiesti</a:t>
            </a:r>
            <a:r>
              <a:rPr lang="en-US" b="1" dirty="0" smtClean="0"/>
              <a:t>: cu  un expert </a:t>
            </a:r>
            <a:r>
              <a:rPr lang="en-US" b="1" dirty="0" err="1" smtClean="0"/>
              <a:t>intre</a:t>
            </a:r>
            <a:r>
              <a:rPr lang="en-US" b="1" dirty="0" smtClean="0"/>
              <a:t> 999 de </a:t>
            </a:r>
            <a:r>
              <a:rPr lang="en-US" b="1" dirty="0" err="1" smtClean="0"/>
              <a:t>necalificati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nici</a:t>
            </a:r>
            <a:r>
              <a:rPr lang="en-US" b="1" dirty="0" smtClean="0"/>
              <a:t> cu 999 de </a:t>
            </a:r>
            <a:r>
              <a:rPr lang="en-US" b="1" dirty="0" err="1" smtClean="0"/>
              <a:t>experti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un </a:t>
            </a:r>
            <a:r>
              <a:rPr lang="en-US" b="1" dirty="0" err="1" smtClean="0"/>
              <a:t>necalificat</a:t>
            </a:r>
            <a:r>
              <a:rPr lang="en-US" b="1" dirty="0" smtClean="0"/>
              <a:t>. Nu </a:t>
            </a:r>
            <a:r>
              <a:rPr lang="en-US" b="1" dirty="0" err="1" smtClean="0"/>
              <a:t>avem</a:t>
            </a:r>
            <a:r>
              <a:rPr lang="en-US" b="1" dirty="0" smtClean="0"/>
              <a:t> </a:t>
            </a:r>
            <a:r>
              <a:rPr lang="en-US" b="1" dirty="0" err="1" smtClean="0"/>
              <a:t>ce</a:t>
            </a:r>
            <a:r>
              <a:rPr lang="en-US" b="1" dirty="0" smtClean="0"/>
              <a:t> face, </a:t>
            </a:r>
            <a:r>
              <a:rPr lang="en-US" b="1" dirty="0" err="1" smtClean="0"/>
              <a:t>trebuie</a:t>
            </a:r>
            <a:r>
              <a:rPr lang="en-US" b="1" dirty="0" smtClean="0"/>
              <a:t> </a:t>
            </a:r>
            <a:r>
              <a:rPr lang="en-US" b="1" dirty="0" err="1" smtClean="0"/>
              <a:t>cautata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refacuta</a:t>
            </a:r>
            <a:r>
              <a:rPr lang="en-US" b="1" dirty="0" smtClean="0"/>
              <a:t>  </a:t>
            </a:r>
            <a:r>
              <a:rPr lang="en-US" b="1" dirty="0" err="1" smtClean="0"/>
              <a:t>scara</a:t>
            </a:r>
            <a:r>
              <a:rPr lang="en-US" b="1" dirty="0" smtClean="0"/>
              <a:t> </a:t>
            </a:r>
            <a:r>
              <a:rPr lang="en-US" b="1" dirty="0" err="1" smtClean="0"/>
              <a:t>valorilor</a:t>
            </a:r>
            <a:r>
              <a:rPr lang="en-US" b="1" dirty="0" smtClean="0"/>
              <a:t>, </a:t>
            </a:r>
            <a:r>
              <a:rPr lang="en-US" b="1" dirty="0" err="1" smtClean="0"/>
              <a:t>singura</a:t>
            </a:r>
            <a:r>
              <a:rPr lang="en-US" b="1" dirty="0" smtClean="0"/>
              <a:t>  care duce </a:t>
            </a:r>
            <a:r>
              <a:rPr lang="en-US" b="1" dirty="0" err="1" smtClean="0"/>
              <a:t>spre</a:t>
            </a:r>
            <a:r>
              <a:rPr lang="en-US" b="1" dirty="0" smtClean="0"/>
              <a:t> </a:t>
            </a:r>
            <a:r>
              <a:rPr lang="en-US" b="1" dirty="0" err="1" smtClean="0"/>
              <a:t>dezvoltare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care </a:t>
            </a:r>
            <a:r>
              <a:rPr lang="en-US" b="1" dirty="0" err="1" smtClean="0"/>
              <a:t>rezista</a:t>
            </a:r>
            <a:r>
              <a:rPr lang="en-US" b="1" dirty="0" smtClean="0"/>
              <a:t> in </a:t>
            </a:r>
            <a:r>
              <a:rPr lang="en-US" b="1" dirty="0" err="1" smtClean="0"/>
              <a:t>timp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nu ne-o </a:t>
            </a:r>
            <a:r>
              <a:rPr lang="en-US" b="1" dirty="0" err="1" smtClean="0"/>
              <a:t>ia</a:t>
            </a:r>
            <a:r>
              <a:rPr lang="en-US" b="1" dirty="0" smtClean="0"/>
              <a:t> </a:t>
            </a:r>
            <a:r>
              <a:rPr lang="en-US" b="1" dirty="0" err="1" smtClean="0"/>
              <a:t>nimeni</a:t>
            </a:r>
            <a:r>
              <a:rPr lang="en-US" b="1" dirty="0" smtClean="0"/>
              <a:t> – </a:t>
            </a:r>
            <a:r>
              <a:rPr lang="en-US" b="1" dirty="0" err="1" smtClean="0"/>
              <a:t>scara</a:t>
            </a:r>
            <a:r>
              <a:rPr lang="en-US" b="1" dirty="0" smtClean="0"/>
              <a:t> </a:t>
            </a:r>
            <a:r>
              <a:rPr lang="en-US" b="1" dirty="0" err="1" smtClean="0"/>
              <a:t>educatiei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formarii</a:t>
            </a:r>
            <a:r>
              <a:rPr lang="en-US" b="1" dirty="0" smtClean="0"/>
              <a:t>;</a:t>
            </a:r>
            <a:endParaRPr lang="en-US" dirty="0" smtClean="0"/>
          </a:p>
          <a:p>
            <a:r>
              <a:rPr lang="en-US" b="1" dirty="0" smtClean="0"/>
              <a:t>Sa </a:t>
            </a:r>
            <a:r>
              <a:rPr lang="en-US" b="1" dirty="0" err="1" smtClean="0"/>
              <a:t>facem</a:t>
            </a:r>
            <a:r>
              <a:rPr lang="en-US" b="1" dirty="0" smtClean="0"/>
              <a:t> un loc </a:t>
            </a:r>
            <a:r>
              <a:rPr lang="en-US" b="1" dirty="0" err="1" smtClean="0"/>
              <a:t>atractiv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noi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apoi</a:t>
            </a:r>
            <a:r>
              <a:rPr lang="en-US" b="1" dirty="0" smtClean="0"/>
              <a:t> </a:t>
            </a:r>
            <a:r>
              <a:rPr lang="en-US" b="1" dirty="0" err="1" smtClean="0"/>
              <a:t>vor</a:t>
            </a:r>
            <a:r>
              <a:rPr lang="en-US" b="1" dirty="0" smtClean="0"/>
              <a:t> </a:t>
            </a:r>
            <a:r>
              <a:rPr lang="en-US" b="1" dirty="0" err="1" smtClean="0"/>
              <a:t>veni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altii</a:t>
            </a:r>
            <a:r>
              <a:rPr lang="en-US" b="1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Sa </a:t>
            </a:r>
            <a:r>
              <a:rPr lang="en-US" b="1" dirty="0" err="1" smtClean="0"/>
              <a:t>pastram</a:t>
            </a:r>
            <a:r>
              <a:rPr lang="en-US" b="1" dirty="0" smtClean="0"/>
              <a:t> </a:t>
            </a:r>
            <a:r>
              <a:rPr lang="en-US" b="1" dirty="0" err="1" smtClean="0"/>
              <a:t>traditiile</a:t>
            </a:r>
            <a:r>
              <a:rPr lang="en-US" b="1" dirty="0" smtClean="0"/>
              <a:t> </a:t>
            </a:r>
            <a:r>
              <a:rPr lang="en-US" b="1" dirty="0" err="1" smtClean="0"/>
              <a:t>bune</a:t>
            </a:r>
            <a:r>
              <a:rPr lang="en-US" b="1" dirty="0" smtClean="0"/>
              <a:t> ale </a:t>
            </a:r>
            <a:r>
              <a:rPr lang="en-US" b="1" dirty="0" err="1" smtClean="0"/>
              <a:t>Scolii</a:t>
            </a:r>
            <a:r>
              <a:rPr lang="en-US" b="1" dirty="0" smtClean="0"/>
              <a:t> </a:t>
            </a:r>
            <a:r>
              <a:rPr lang="en-US" b="1" dirty="0" err="1" smtClean="0"/>
              <a:t>Militare</a:t>
            </a:r>
            <a:r>
              <a:rPr lang="en-US" b="1" dirty="0" smtClean="0"/>
              <a:t> </a:t>
            </a:r>
            <a:r>
              <a:rPr lang="en-US" b="1" dirty="0" err="1" smtClean="0"/>
              <a:t>Romanesti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</a:t>
            </a:r>
            <a:r>
              <a:rPr lang="ro-RO" b="1" dirty="0" smtClean="0"/>
              <a:t>ă mulțumesc pentru atenție</a:t>
            </a:r>
            <a:r>
              <a:rPr lang="ro-RO" sz="2800" b="1" dirty="0" smtClean="0"/>
              <a:t/>
            </a:r>
            <a:br>
              <a:rPr lang="ro-RO" sz="28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II.Calificarea</a:t>
            </a:r>
            <a:r>
              <a:rPr lang="en-US" b="1" dirty="0" smtClean="0"/>
              <a:t> –Element al </a:t>
            </a:r>
            <a:r>
              <a:rPr lang="en-US" b="1" dirty="0" err="1" smtClean="0"/>
              <a:t>Educatiei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Dezvoltarii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ro-RO" sz="3200" dirty="0" smtClean="0"/>
              <a:t> </a:t>
            </a:r>
            <a:r>
              <a:rPr lang="en-US" sz="3200" dirty="0" smtClean="0"/>
              <a:t>de </a:t>
            </a:r>
            <a:r>
              <a:rPr lang="en-US" sz="3200" dirty="0" err="1" smtClean="0"/>
              <a:t>ce</a:t>
            </a:r>
            <a:r>
              <a:rPr lang="en-US" sz="3200" dirty="0" smtClean="0"/>
              <a:t>  </a:t>
            </a:r>
            <a:r>
              <a:rPr lang="en-US" sz="3200" dirty="0" err="1" smtClean="0"/>
              <a:t>vorbim</a:t>
            </a:r>
            <a:r>
              <a:rPr lang="en-US" sz="3200" dirty="0" smtClean="0"/>
              <a:t> de </a:t>
            </a:r>
            <a:r>
              <a:rPr lang="en-US" sz="3200" dirty="0" err="1" smtClean="0"/>
              <a:t>profesionisti</a:t>
            </a:r>
            <a:r>
              <a:rPr lang="en-US" sz="3200" dirty="0" smtClean="0"/>
              <a:t>/</a:t>
            </a:r>
            <a:r>
              <a:rPr lang="en-US" sz="3200" dirty="0" err="1" smtClean="0"/>
              <a:t>calificati</a:t>
            </a:r>
            <a:r>
              <a:rPr lang="en-US" sz="3200" dirty="0" smtClean="0"/>
              <a:t> in:</a:t>
            </a:r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economie,agricultura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justitie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administratie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educatie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cultura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sanatate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munca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aparare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informatii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ordine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publica</a:t>
            </a:r>
            <a:r>
              <a:rPr lang="ro-RO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II.Calificarea</a:t>
            </a:r>
            <a:r>
              <a:rPr lang="en-US" b="1" dirty="0" smtClean="0"/>
              <a:t> –Element al </a:t>
            </a:r>
            <a:r>
              <a:rPr lang="en-US" b="1" dirty="0" err="1" smtClean="0"/>
              <a:t>Educatiei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Dezvoltarii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care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inteleaga</a:t>
            </a:r>
            <a:r>
              <a:rPr lang="en-US" dirty="0" smtClean="0"/>
              <a:t> </a:t>
            </a:r>
            <a:r>
              <a:rPr lang="en-US" dirty="0" err="1" smtClean="0"/>
              <a:t>procesul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format din :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ocupatii</a:t>
            </a:r>
            <a:r>
              <a:rPr lang="en-US" dirty="0" smtClean="0">
                <a:solidFill>
                  <a:srgbClr val="0070C0"/>
                </a:solidFill>
              </a:rPr>
              <a:t> /</a:t>
            </a:r>
            <a:r>
              <a:rPr lang="en-US" dirty="0" err="1" smtClean="0">
                <a:solidFill>
                  <a:srgbClr val="0070C0"/>
                </a:solidFill>
              </a:rPr>
              <a:t>profesii</a:t>
            </a:r>
            <a:r>
              <a:rPr lang="ro-RO" dirty="0" smtClean="0">
                <a:solidFill>
                  <a:srgbClr val="0070C0"/>
                </a:solidFill>
              </a:rPr>
              <a:t>;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calificari</a:t>
            </a:r>
            <a:r>
              <a:rPr lang="ro-RO" dirty="0" smtClean="0">
                <a:solidFill>
                  <a:srgbClr val="0070C0"/>
                </a:solidFill>
              </a:rPr>
              <a:t>;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competente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formate</a:t>
            </a:r>
            <a:r>
              <a:rPr lang="en-US" dirty="0" smtClean="0">
                <a:solidFill>
                  <a:srgbClr val="0070C0"/>
                </a:solidFill>
              </a:rPr>
              <a:t> din:</a:t>
            </a:r>
          </a:p>
          <a:p>
            <a:pPr lvl="2"/>
            <a:r>
              <a:rPr lang="en-US" sz="2600" dirty="0" err="1" smtClean="0">
                <a:solidFill>
                  <a:srgbClr val="0070C0"/>
                </a:solidFill>
              </a:rPr>
              <a:t>cunostinte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deprinderi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profesionale</a:t>
            </a:r>
            <a:r>
              <a:rPr lang="en-US" sz="2600" dirty="0" smtClean="0">
                <a:solidFill>
                  <a:srgbClr val="0070C0"/>
                </a:solidFill>
              </a:rPr>
              <a:t>  &amp; </a:t>
            </a:r>
            <a:r>
              <a:rPr lang="en-US" sz="2600" dirty="0" err="1" smtClean="0">
                <a:solidFill>
                  <a:srgbClr val="0070C0"/>
                </a:solidFill>
              </a:rPr>
              <a:t>cunostinte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depri</a:t>
            </a:r>
            <a:r>
              <a:rPr lang="ro-RO" sz="2600" dirty="0" smtClean="0">
                <a:solidFill>
                  <a:srgbClr val="0070C0"/>
                </a:solidFill>
              </a:rPr>
              <a:t>nd</a:t>
            </a:r>
            <a:r>
              <a:rPr lang="en-US" sz="2600" dirty="0" err="1" smtClean="0">
                <a:solidFill>
                  <a:srgbClr val="0070C0"/>
                </a:solidFill>
              </a:rPr>
              <a:t>eri</a:t>
            </a:r>
            <a:r>
              <a:rPr lang="en-US" sz="2600" dirty="0" smtClean="0">
                <a:solidFill>
                  <a:srgbClr val="0070C0"/>
                </a:solidFill>
              </a:rPr>
              <a:t>  </a:t>
            </a:r>
            <a:r>
              <a:rPr lang="en-US" sz="2600" dirty="0" err="1" smtClean="0">
                <a:solidFill>
                  <a:srgbClr val="0070C0"/>
                </a:solidFill>
              </a:rPr>
              <a:t>personale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ro-RO" sz="2600" dirty="0" smtClean="0">
                <a:solidFill>
                  <a:srgbClr val="0070C0"/>
                </a:solidFill>
              </a:rPr>
              <a:t>;</a:t>
            </a:r>
            <a:endParaRPr lang="en-US" sz="2600" dirty="0" smtClean="0">
              <a:solidFill>
                <a:srgbClr val="0070C0"/>
              </a:solidFill>
            </a:endParaRPr>
          </a:p>
          <a:p>
            <a:pPr lvl="2"/>
            <a:r>
              <a:rPr lang="ro-RO" sz="2600" dirty="0" smtClean="0">
                <a:solidFill>
                  <a:srgbClr val="0070C0"/>
                </a:solidFill>
              </a:rPr>
              <a:t>e</a:t>
            </a:r>
            <a:r>
              <a:rPr lang="en-US" sz="2600" dirty="0" err="1" smtClean="0">
                <a:solidFill>
                  <a:srgbClr val="0070C0"/>
                </a:solidFill>
              </a:rPr>
              <a:t>xperient</a:t>
            </a:r>
            <a:r>
              <a:rPr lang="ro-RO" sz="2600" dirty="0" smtClean="0">
                <a:solidFill>
                  <a:srgbClr val="0070C0"/>
                </a:solidFill>
              </a:rPr>
              <a:t>a.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II.Calificarea</a:t>
            </a:r>
            <a:r>
              <a:rPr lang="en-US" b="1" dirty="0" smtClean="0"/>
              <a:t> –Element al </a:t>
            </a:r>
            <a:r>
              <a:rPr lang="en-US" b="1" dirty="0" err="1" smtClean="0"/>
              <a:t>Educatiei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Dezvoltarii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  <a:r>
              <a:rPr lang="en-US" sz="3000" dirty="0" smtClean="0"/>
              <a:t> </a:t>
            </a:r>
            <a:r>
              <a:rPr lang="en-US" sz="3000" dirty="0" err="1" smtClean="0"/>
              <a:t>pericolul</a:t>
            </a:r>
            <a:r>
              <a:rPr lang="en-US" sz="3000" dirty="0" smtClean="0"/>
              <a:t> actual: </a:t>
            </a:r>
            <a:r>
              <a:rPr lang="en-US" sz="3000" dirty="0" err="1" smtClean="0"/>
              <a:t>lipsa</a:t>
            </a:r>
            <a:r>
              <a:rPr lang="en-US" sz="3000" dirty="0" smtClean="0"/>
              <a:t> de </a:t>
            </a:r>
            <a:r>
              <a:rPr lang="en-US" sz="3000" dirty="0" err="1" smtClean="0"/>
              <a:t>calificati</a:t>
            </a:r>
            <a:r>
              <a:rPr lang="en-US" sz="3000" dirty="0" smtClean="0"/>
              <a:t> </a:t>
            </a:r>
            <a:r>
              <a:rPr lang="en-US" sz="3000" dirty="0" err="1" smtClean="0"/>
              <a:t>si</a:t>
            </a:r>
            <a:r>
              <a:rPr lang="en-US" sz="3000" dirty="0" smtClean="0"/>
              <a:t> </a:t>
            </a:r>
            <a:r>
              <a:rPr lang="en-US" sz="3000" dirty="0" err="1" smtClean="0"/>
              <a:t>competenti</a:t>
            </a:r>
            <a:r>
              <a:rPr lang="en-US" sz="3000" dirty="0" smtClean="0"/>
              <a:t> in</a:t>
            </a:r>
            <a:r>
              <a:rPr lang="ro-RO" sz="3000" dirty="0" smtClean="0"/>
              <a:t>:</a:t>
            </a:r>
            <a:r>
              <a:rPr lang="en-US" sz="3000" dirty="0" smtClean="0"/>
              <a:t> </a:t>
            </a:r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dezvoltarea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economica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dezvoltarea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stiintifica</a:t>
            </a:r>
            <a:r>
              <a:rPr lang="ro-RO" sz="2800" dirty="0" smtClean="0">
                <a:solidFill>
                  <a:srgbClr val="0070C0"/>
                </a:solidFill>
              </a:rPr>
              <a:t>;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dezvoltarea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pietii</a:t>
            </a:r>
            <a:r>
              <a:rPr lang="ro-RO" sz="2800" dirty="0" smtClean="0">
                <a:solidFill>
                  <a:srgbClr val="0070C0"/>
                </a:solidFill>
              </a:rPr>
              <a:t>.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3000" dirty="0" smtClean="0"/>
              <a:t>De </a:t>
            </a:r>
            <a:r>
              <a:rPr lang="en-US" sz="3000" dirty="0" err="1" smtClean="0"/>
              <a:t>aici</a:t>
            </a:r>
            <a:r>
              <a:rPr lang="en-US" sz="3000" dirty="0" smtClean="0"/>
              <a:t> </a:t>
            </a:r>
            <a:r>
              <a:rPr lang="en-US" sz="3000" dirty="0" err="1" smtClean="0"/>
              <a:t>rezulta</a:t>
            </a:r>
            <a:r>
              <a:rPr lang="en-US" sz="3000" dirty="0" smtClean="0"/>
              <a:t> ca nu </a:t>
            </a:r>
            <a:r>
              <a:rPr lang="en-US" sz="3000" dirty="0" err="1" smtClean="0"/>
              <a:t>avem</a:t>
            </a:r>
            <a:r>
              <a:rPr lang="en-US" sz="3000" dirty="0" smtClean="0"/>
              <a:t> </a:t>
            </a:r>
            <a:r>
              <a:rPr lang="ro-RO" sz="3000" dirty="0" smtClean="0"/>
              <a:t>cu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alimenta</a:t>
            </a:r>
            <a:r>
              <a:rPr lang="en-US" sz="3000" dirty="0" smtClean="0"/>
              <a:t> PIB</a:t>
            </a:r>
            <a:r>
              <a:rPr lang="ro-RO" sz="3000" dirty="0" smtClean="0"/>
              <a:t>-</a:t>
            </a:r>
            <a:r>
              <a:rPr lang="en-US" sz="3000" dirty="0" err="1" smtClean="0"/>
              <a:t>ul</a:t>
            </a:r>
            <a:r>
              <a:rPr lang="en-US" sz="3000" dirty="0" smtClean="0"/>
              <a:t> .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II.Calificarea</a:t>
            </a:r>
            <a:r>
              <a:rPr lang="en-US" b="1" dirty="0" smtClean="0"/>
              <a:t> –Element al </a:t>
            </a:r>
            <a:r>
              <a:rPr lang="en-US" b="1" dirty="0" err="1" smtClean="0"/>
              <a:t>Educatiei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Dezvoltarii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</a:t>
            </a:r>
            <a:r>
              <a:rPr lang="en-US" dirty="0" err="1" smtClean="0"/>
              <a:t>urmarile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crester</a:t>
            </a:r>
            <a:r>
              <a:rPr lang="ro-RO" dirty="0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 err="1" smtClean="0">
                <a:solidFill>
                  <a:srgbClr val="0070C0"/>
                </a:solidFill>
              </a:rPr>
              <a:t>somajului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adica</a:t>
            </a:r>
            <a:r>
              <a:rPr lang="en-US" dirty="0" smtClean="0">
                <a:solidFill>
                  <a:srgbClr val="0070C0"/>
                </a:solidFill>
              </a:rPr>
              <a:t> problem</a:t>
            </a:r>
            <a:r>
              <a:rPr lang="ro-RO" dirty="0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sociale</a:t>
            </a:r>
            <a:r>
              <a:rPr lang="ro-RO" dirty="0" smtClean="0">
                <a:solidFill>
                  <a:srgbClr val="0070C0"/>
                </a:solidFill>
              </a:rPr>
              <a:t>;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economie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slaba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adica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dependenta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sprijin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interesat</a:t>
            </a:r>
            <a:r>
              <a:rPr lang="en-US" dirty="0" smtClean="0">
                <a:solidFill>
                  <a:srgbClr val="0070C0"/>
                </a:solidFill>
              </a:rPr>
              <a:t> extern</a:t>
            </a:r>
            <a:r>
              <a:rPr lang="ro-RO" dirty="0" smtClean="0">
                <a:solidFill>
                  <a:srgbClr val="0070C0"/>
                </a:solidFill>
              </a:rPr>
              <a:t>;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resursa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umana</a:t>
            </a:r>
            <a:r>
              <a:rPr lang="en-US" dirty="0" smtClean="0">
                <a:solidFill>
                  <a:srgbClr val="0070C0"/>
                </a:solidFill>
              </a:rPr>
              <a:t> slab </a:t>
            </a:r>
            <a:r>
              <a:rPr lang="en-US" dirty="0" err="1" smtClean="0">
                <a:solidFill>
                  <a:srgbClr val="0070C0"/>
                </a:solidFill>
              </a:rPr>
              <a:t>pregatita</a:t>
            </a:r>
            <a:r>
              <a:rPr lang="en-US" dirty="0" smtClean="0">
                <a:solidFill>
                  <a:srgbClr val="0070C0"/>
                </a:solidFill>
              </a:rPr>
              <a:t>, adica prost </a:t>
            </a:r>
            <a:r>
              <a:rPr lang="en-US" dirty="0" err="1" smtClean="0">
                <a:solidFill>
                  <a:srgbClr val="0070C0"/>
                </a:solidFill>
              </a:rPr>
              <a:t>platita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piata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externa</a:t>
            </a:r>
            <a:r>
              <a:rPr lang="ro-RO" dirty="0" smtClean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resursa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umana</a:t>
            </a:r>
            <a:r>
              <a:rPr lang="en-US" dirty="0" smtClean="0">
                <a:solidFill>
                  <a:srgbClr val="0070C0"/>
                </a:solidFill>
              </a:rPr>
              <a:t>  a </a:t>
            </a:r>
            <a:r>
              <a:rPr lang="en-US" dirty="0" err="1" smtClean="0">
                <a:solidFill>
                  <a:srgbClr val="0070C0"/>
                </a:solidFill>
              </a:rPr>
              <a:t>devenit</a:t>
            </a:r>
            <a:r>
              <a:rPr lang="en-US" dirty="0" smtClean="0">
                <a:solidFill>
                  <a:srgbClr val="0070C0"/>
                </a:solidFill>
              </a:rPr>
              <a:t> factor economic </a:t>
            </a:r>
            <a:r>
              <a:rPr lang="en-US" dirty="0" err="1" smtClean="0">
                <a:solidFill>
                  <a:srgbClr val="0070C0"/>
                </a:solidFill>
              </a:rPr>
              <a:t>aducator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venituri</a:t>
            </a:r>
            <a:r>
              <a:rPr lang="en-US" dirty="0" smtClean="0">
                <a:solidFill>
                  <a:srgbClr val="0070C0"/>
                </a:solidFill>
              </a:rPr>
              <a:t> din </a:t>
            </a:r>
            <a:r>
              <a:rPr lang="en-US" dirty="0" err="1" smtClean="0">
                <a:solidFill>
                  <a:srgbClr val="0070C0"/>
                </a:solidFill>
              </a:rPr>
              <a:t>munca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prestata</a:t>
            </a:r>
            <a:r>
              <a:rPr lang="en-US" dirty="0" smtClean="0">
                <a:solidFill>
                  <a:srgbClr val="0070C0"/>
                </a:solidFill>
              </a:rPr>
              <a:t> extern</a:t>
            </a:r>
            <a:r>
              <a:rPr lang="ro-RO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aceste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venituri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proportionale</a:t>
            </a:r>
            <a:r>
              <a:rPr lang="en-US" dirty="0" smtClean="0">
                <a:solidFill>
                  <a:srgbClr val="0070C0"/>
                </a:solidFill>
              </a:rPr>
              <a:t> cu </a:t>
            </a:r>
            <a:r>
              <a:rPr lang="en-US" dirty="0" err="1" smtClean="0">
                <a:solidFill>
                  <a:srgbClr val="0070C0"/>
                </a:solidFill>
              </a:rPr>
              <a:t>calificarea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indivizilor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fiindca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asa</a:t>
            </a:r>
            <a:r>
              <a:rPr lang="en-US" dirty="0" smtClean="0">
                <a:solidFill>
                  <a:srgbClr val="0070C0"/>
                </a:solidFill>
              </a:rPr>
              <a:t> este </a:t>
            </a:r>
            <a:r>
              <a:rPr lang="en-US" dirty="0" err="1" smtClean="0">
                <a:solidFill>
                  <a:srgbClr val="0070C0"/>
                </a:solidFill>
              </a:rPr>
              <a:t>piata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dirty="0" err="1" smtClean="0">
                <a:solidFill>
                  <a:srgbClr val="0070C0"/>
                </a:solidFill>
              </a:rPr>
              <a:t>Europa</a:t>
            </a:r>
            <a:r>
              <a:rPr lang="en-US" dirty="0" smtClean="0">
                <a:solidFill>
                  <a:srgbClr val="0070C0"/>
                </a:solidFill>
              </a:rPr>
              <a:t> adica </a:t>
            </a:r>
            <a:r>
              <a:rPr lang="en-US" dirty="0" err="1" smtClean="0">
                <a:solidFill>
                  <a:srgbClr val="0070C0"/>
                </a:solidFill>
              </a:rPr>
              <a:t>mici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II.Calificarea</a:t>
            </a:r>
            <a:r>
              <a:rPr lang="en-US" b="1" dirty="0" smtClean="0"/>
              <a:t> –Element al </a:t>
            </a:r>
            <a:r>
              <a:rPr lang="en-US" b="1" dirty="0" err="1" smtClean="0"/>
              <a:t>Educatiei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Dezvoltarii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Concluzie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dirty="0" smtClean="0"/>
              <a:t> </a:t>
            </a:r>
            <a:r>
              <a:rPr lang="en-US" dirty="0" err="1" smtClean="0"/>
              <a:t>Calificarile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un  factor de </a:t>
            </a:r>
            <a:r>
              <a:rPr lang="en-US" dirty="0" err="1" smtClean="0"/>
              <a:t>stabilitate</a:t>
            </a:r>
            <a:r>
              <a:rPr lang="en-US" dirty="0" smtClean="0"/>
              <a:t> </a:t>
            </a:r>
            <a:r>
              <a:rPr lang="en-US" dirty="0" err="1" smtClean="0"/>
              <a:t>economica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sociala</a:t>
            </a:r>
            <a:r>
              <a:rPr lang="en-US" dirty="0" smtClean="0"/>
              <a:t>.</a:t>
            </a:r>
            <a:endParaRPr lang="ro-RO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rgbClr val="0070C0"/>
                </a:solidFill>
              </a:rPr>
              <a:t>Un </a:t>
            </a:r>
            <a:r>
              <a:rPr lang="en-US" b="1" i="1" dirty="0" err="1" smtClean="0">
                <a:solidFill>
                  <a:srgbClr val="0070C0"/>
                </a:solidFill>
              </a:rPr>
              <a:t>om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calificat</a:t>
            </a:r>
            <a:r>
              <a:rPr lang="en-US" b="1" i="1" dirty="0" smtClean="0">
                <a:solidFill>
                  <a:srgbClr val="0070C0"/>
                </a:solidFill>
              </a:rPr>
              <a:t> are un loc de </a:t>
            </a:r>
            <a:r>
              <a:rPr lang="en-US" b="1" i="1" dirty="0" err="1" smtClean="0">
                <a:solidFill>
                  <a:srgbClr val="0070C0"/>
                </a:solidFill>
              </a:rPr>
              <a:t>munca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aduce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venituri</a:t>
            </a:r>
            <a:r>
              <a:rPr lang="en-US" b="1" i="1" dirty="0" smtClean="0">
                <a:solidFill>
                  <a:srgbClr val="0070C0"/>
                </a:solidFill>
              </a:rPr>
              <a:t>,</a:t>
            </a:r>
            <a:r>
              <a:rPr lang="ro-RO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plateste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taxe</a:t>
            </a:r>
            <a:r>
              <a:rPr lang="en-US" b="1" i="1" dirty="0" smtClean="0">
                <a:solidFill>
                  <a:srgbClr val="0070C0"/>
                </a:solidFill>
              </a:rPr>
              <a:t>, are </a:t>
            </a:r>
            <a:r>
              <a:rPr lang="en-US" b="1" i="1" dirty="0" err="1" smtClean="0">
                <a:solidFill>
                  <a:srgbClr val="0070C0"/>
                </a:solidFill>
              </a:rPr>
              <a:t>grija</a:t>
            </a:r>
            <a:r>
              <a:rPr lang="en-US" b="1" i="1" dirty="0" smtClean="0">
                <a:solidFill>
                  <a:srgbClr val="0070C0"/>
                </a:solidFill>
              </a:rPr>
              <a:t> de </a:t>
            </a:r>
            <a:r>
              <a:rPr lang="en-US" b="1" i="1" dirty="0" err="1" smtClean="0">
                <a:solidFill>
                  <a:srgbClr val="0070C0"/>
                </a:solidFill>
              </a:rPr>
              <a:t>familie</a:t>
            </a:r>
            <a:r>
              <a:rPr lang="en-US" b="1" i="1" dirty="0" smtClean="0">
                <a:solidFill>
                  <a:srgbClr val="0070C0"/>
                </a:solidFill>
              </a:rPr>
              <a:t>, n-are </a:t>
            </a:r>
            <a:r>
              <a:rPr lang="en-US" b="1" i="1" dirty="0" err="1" smtClean="0">
                <a:solidFill>
                  <a:srgbClr val="0070C0"/>
                </a:solidFill>
              </a:rPr>
              <a:t>timp</a:t>
            </a:r>
            <a:r>
              <a:rPr lang="en-US" b="1" i="1" dirty="0" smtClean="0">
                <a:solidFill>
                  <a:srgbClr val="0070C0"/>
                </a:solidFill>
              </a:rPr>
              <a:t> de </a:t>
            </a:r>
            <a:r>
              <a:rPr lang="en-US" b="1" i="1" dirty="0" err="1" smtClean="0">
                <a:solidFill>
                  <a:srgbClr val="0070C0"/>
                </a:solidFill>
              </a:rPr>
              <a:t>pierdut</a:t>
            </a:r>
            <a:r>
              <a:rPr lang="en-US" b="1" i="1" dirty="0" smtClean="0">
                <a:solidFill>
                  <a:srgbClr val="0070C0"/>
                </a:solidFill>
              </a:rPr>
              <a:t> cu </a:t>
            </a:r>
            <a:r>
              <a:rPr lang="en-US" b="1" i="1" dirty="0" err="1" smtClean="0">
                <a:solidFill>
                  <a:srgbClr val="0070C0"/>
                </a:solidFill>
              </a:rPr>
              <a:t>acte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antisociale</a:t>
            </a:r>
            <a:r>
              <a:rPr lang="en-US" b="1" i="1" dirty="0" smtClean="0">
                <a:solidFill>
                  <a:srgbClr val="0070C0"/>
                </a:solidFill>
              </a:rPr>
              <a:t>,</a:t>
            </a:r>
            <a:r>
              <a:rPr lang="ro-RO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are </a:t>
            </a:r>
            <a:r>
              <a:rPr lang="en-US" b="1" i="1" dirty="0" err="1" smtClean="0">
                <a:solidFill>
                  <a:srgbClr val="0070C0"/>
                </a:solidFill>
              </a:rPr>
              <a:t>simt</a:t>
            </a:r>
            <a:r>
              <a:rPr lang="en-US" b="1" i="1" dirty="0" smtClean="0">
                <a:solidFill>
                  <a:srgbClr val="0070C0"/>
                </a:solidFill>
              </a:rPr>
              <a:t> civic,</a:t>
            </a:r>
            <a:r>
              <a:rPr lang="ro-RO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are o </a:t>
            </a:r>
            <a:r>
              <a:rPr lang="en-US" b="1" i="1" dirty="0" err="1" smtClean="0">
                <a:solidFill>
                  <a:srgbClr val="0070C0"/>
                </a:solidFill>
              </a:rPr>
              <a:t>apartenenta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organizatorica</a:t>
            </a:r>
            <a:r>
              <a:rPr lang="en-US" b="1" i="1" dirty="0" smtClean="0">
                <a:solidFill>
                  <a:srgbClr val="0070C0"/>
                </a:solidFill>
              </a:rPr>
              <a:t>,</a:t>
            </a:r>
            <a:r>
              <a:rPr lang="ro-RO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are </a:t>
            </a:r>
            <a:r>
              <a:rPr lang="en-US" b="1" i="1" dirty="0" err="1" smtClean="0">
                <a:solidFill>
                  <a:srgbClr val="0070C0"/>
                </a:solidFill>
              </a:rPr>
              <a:t>simt</a:t>
            </a:r>
            <a:r>
              <a:rPr lang="en-US" b="1" i="1" dirty="0" smtClean="0">
                <a:solidFill>
                  <a:srgbClr val="0070C0"/>
                </a:solidFill>
              </a:rPr>
              <a:t> social </a:t>
            </a:r>
            <a:r>
              <a:rPr lang="en-US" b="1" i="1" dirty="0" err="1" smtClean="0">
                <a:solidFill>
                  <a:srgbClr val="0070C0"/>
                </a:solidFill>
              </a:rPr>
              <a:t>si</a:t>
            </a:r>
            <a:r>
              <a:rPr lang="en-US" b="1" i="1" dirty="0" smtClean="0">
                <a:solidFill>
                  <a:srgbClr val="0070C0"/>
                </a:solidFill>
              </a:rPr>
              <a:t> national.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369</TotalTime>
  <Words>2999</Words>
  <Application>Microsoft Office PowerPoint</Application>
  <PresentationFormat>On-screen Show (4:3)</PresentationFormat>
  <Paragraphs>385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Urban</vt:lpstr>
      <vt:lpstr>Pregătirea pentru viața civilă a celor ce ies din sistemul militar </vt:lpstr>
      <vt:lpstr>I-Preambul</vt:lpstr>
      <vt:lpstr>I-Preambul</vt:lpstr>
      <vt:lpstr>II.Calificarea –Element al Educatiei si Dezvoltarii</vt:lpstr>
      <vt:lpstr>II.Calificarea –Element al Educatiei si Dezvoltarii</vt:lpstr>
      <vt:lpstr>II.Calificarea –Element al Educatiei si Dezvoltarii</vt:lpstr>
      <vt:lpstr>II.Calificarea –Element al Educatiei si Dezvoltarii</vt:lpstr>
      <vt:lpstr>II.Calificarea –Element al Educatiei si Dezvoltarii</vt:lpstr>
      <vt:lpstr>II.Calificarea –Element al Educatiei si Dezvoltarii</vt:lpstr>
      <vt:lpstr>II.Calificarea –Element al Educatiei si Dezvoltarii</vt:lpstr>
      <vt:lpstr>II.Calificarea –Element al Educatiei si Dezvoltarii</vt:lpstr>
      <vt:lpstr>III. Sistemul de calificare  III.1. Insusirea /dobandirea calificarilor</vt:lpstr>
      <vt:lpstr>III.1. Insusirea /dobandirea calificarilor</vt:lpstr>
      <vt:lpstr>III.2. Functionarea sistemului  de FPA</vt:lpstr>
      <vt:lpstr>III.2. Functionarea sistemului  de FPA</vt:lpstr>
      <vt:lpstr>III.2. Functionarea sistemului  de FPA</vt:lpstr>
      <vt:lpstr>III.2. Functionarea sistemului  de FPA.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III.2. Functionarea sistemului  de FPA</vt:lpstr>
      <vt:lpstr>- Functionarea sistemului de formare profesionala a adultilor 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Concluzii-2</vt:lpstr>
      <vt:lpstr>Vă mulțumesc pentru atenție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Pregătirea pentru viața civilă a celor ce ies din sistemul militar </dc:title>
  <dc:creator>Mari</dc:creator>
  <cp:lastModifiedBy>xccv</cp:lastModifiedBy>
  <cp:revision>74</cp:revision>
  <dcterms:created xsi:type="dcterms:W3CDTF">2013-09-02T05:50:33Z</dcterms:created>
  <dcterms:modified xsi:type="dcterms:W3CDTF">2013-09-04T21:32:00Z</dcterms:modified>
</cp:coreProperties>
</file>